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877" r:id="rId5"/>
    <p:sldId id="1099" r:id="rId6"/>
    <p:sldId id="1100" r:id="rId7"/>
    <p:sldId id="1119" r:id="rId8"/>
    <p:sldId id="1152" r:id="rId9"/>
    <p:sldId id="1162" r:id="rId10"/>
    <p:sldId id="1128" r:id="rId11"/>
    <p:sldId id="1104" r:id="rId12"/>
    <p:sldId id="1130" r:id="rId13"/>
    <p:sldId id="1121" r:id="rId14"/>
    <p:sldId id="1160" r:id="rId15"/>
    <p:sldId id="1120" r:id="rId16"/>
    <p:sldId id="1153" r:id="rId17"/>
    <p:sldId id="1161" r:id="rId18"/>
    <p:sldId id="1129" r:id="rId19"/>
    <p:sldId id="1157" r:id="rId20"/>
    <p:sldId id="1158" r:id="rId21"/>
    <p:sldId id="1131" r:id="rId22"/>
    <p:sldId id="1151" r:id="rId23"/>
    <p:sldId id="10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1"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9FB"/>
    <a:srgbClr val="FED9FF"/>
    <a:srgbClr val="FAD8FE"/>
    <a:srgbClr val="FDD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49279-85C8-647B-B066-220CB6A3396E}" v="273" dt="2025-09-19T06:46:26.7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946"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19-09-2025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7</a:t>
            </a:fld>
            <a:endParaRPr lang="en-IN"/>
          </a:p>
        </p:txBody>
      </p:sp>
    </p:spTree>
    <p:extLst>
      <p:ext uri="{BB962C8B-B14F-4D97-AF65-F5344CB8AC3E}">
        <p14:creationId xmlns:p14="http://schemas.microsoft.com/office/powerpoint/2010/main" val="201804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19</a:t>
            </a:fld>
            <a:endParaRPr lang="en-IN"/>
          </a:p>
        </p:txBody>
      </p:sp>
    </p:spTree>
    <p:extLst>
      <p:ext uri="{BB962C8B-B14F-4D97-AF65-F5344CB8AC3E}">
        <p14:creationId xmlns:p14="http://schemas.microsoft.com/office/powerpoint/2010/main" val="165019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19-09-2025</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oi.org/10.2196/28659" TargetMode="External"/><Relationship Id="rId3" Type="http://schemas.openxmlformats.org/officeDocument/2006/relationships/hyperlink" Target="https://doi.org/10.1016/j.sleep.2025.106629" TargetMode="External"/><Relationship Id="rId7" Type="http://schemas.openxmlformats.org/officeDocument/2006/relationships/hyperlink" Target="https://doi.org/10.1111/jsr.13386"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doi.org/10.1101/2025.02.04.25321675" TargetMode="External"/><Relationship Id="rId5" Type="http://schemas.openxmlformats.org/officeDocument/2006/relationships/hyperlink" Target="https://doi.org/10.1109/TBME.2022.3147187" TargetMode="External"/><Relationship Id="rId4" Type="http://schemas.openxmlformats.org/officeDocument/2006/relationships/hyperlink" Target="https://doi.org/10.1038/s41746-024-01378-0" TargetMode="External"/><Relationship Id="rId9" Type="http://schemas.openxmlformats.org/officeDocument/2006/relationships/hyperlink" Target="https://doi.org/10.1111/resp.1356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0" y="0"/>
            <a:ext cx="12191999"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3084954" y="2000581"/>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638687" y="383828"/>
            <a:ext cx="5394959" cy="1815882"/>
          </a:xfrm>
          <a:prstGeom prst="rect">
            <a:avLst/>
          </a:prstGeom>
          <a:noFill/>
        </p:spPr>
        <p:txBody>
          <a:bodyPr wrap="square" lIns="91440" tIns="45720" rIns="91440" bIns="45720" rtlCol="0" anchor="t">
            <a:spAutoFit/>
          </a:bodyPr>
          <a:lstStyle/>
          <a:p>
            <a:r>
              <a:rPr lang="en-IN" sz="2800" b="1">
                <a:solidFill>
                  <a:schemeClr val="bg1"/>
                </a:solidFill>
                <a:latin typeface="Times New Roman"/>
                <a:cs typeface="Times New Roman"/>
              </a:rPr>
              <a:t>22AIE498   </a:t>
            </a:r>
            <a:endParaRPr lang="en-US" sz="2800">
              <a:solidFill>
                <a:schemeClr val="bg1"/>
              </a:solidFill>
              <a:latin typeface="Times New Roman"/>
              <a:cs typeface="Times New Roman"/>
            </a:endParaRPr>
          </a:p>
          <a:p>
            <a:r>
              <a:rPr lang="en-IN" sz="2800" b="1">
                <a:solidFill>
                  <a:schemeClr val="bg1"/>
                </a:solidFill>
                <a:latin typeface="Times New Roman"/>
                <a:cs typeface="Times New Roman"/>
              </a:rPr>
              <a:t>PROJECT PHASE 1</a:t>
            </a:r>
          </a:p>
          <a:p>
            <a:endParaRPr lang="en-IN" sz="2800" b="1">
              <a:solidFill>
                <a:schemeClr val="bg1"/>
              </a:solidFill>
              <a:latin typeface="Times New Roman"/>
              <a:cs typeface="Times New Roman"/>
            </a:endParaRPr>
          </a:p>
          <a:p>
            <a:r>
              <a:rPr lang="en-IN" sz="2800" b="1">
                <a:solidFill>
                  <a:schemeClr val="bg1"/>
                </a:solidFill>
                <a:latin typeface="Times New Roman"/>
                <a:cs typeface="Times New Roman"/>
              </a:rPr>
              <a:t>REVIEW - 1</a:t>
            </a: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291089"/>
            <a:ext cx="12224272" cy="359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2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9538-B176-45F6-3124-AEAE3DA9530E}"/>
              </a:ext>
            </a:extLst>
          </p:cNvPr>
          <p:cNvSpPr>
            <a:spLocks noGrp="1"/>
          </p:cNvSpPr>
          <p:nvPr>
            <p:ph type="title"/>
          </p:nvPr>
        </p:nvSpPr>
        <p:spPr>
          <a:xfrm>
            <a:off x="1300481" y="300560"/>
            <a:ext cx="10515600" cy="436064"/>
          </a:xfrm>
        </p:spPr>
        <p:txBody>
          <a:bodyPr>
            <a:noAutofit/>
          </a:bodyPr>
          <a:lstStyle/>
          <a:p>
            <a:r>
              <a:rPr lang="en-IN" sz="3600" b="1" u="sng">
                <a:latin typeface="Calisto MT" panose="02040603050505030304" pitchFamily="18" charset="0"/>
              </a:rPr>
              <a:t>Methodology – Phase 1 (Part A : Modules)</a:t>
            </a:r>
          </a:p>
        </p:txBody>
      </p:sp>
      <p:sp>
        <p:nvSpPr>
          <p:cNvPr id="7" name="Rectangle 4">
            <a:extLst>
              <a:ext uri="{FF2B5EF4-FFF2-40B4-BE49-F238E27FC236}">
                <a16:creationId xmlns:a16="http://schemas.microsoft.com/office/drawing/2014/main" id="{E1EC5403-A769-BF05-2019-55E3F8B6E4F4}"/>
              </a:ext>
            </a:extLst>
          </p:cNvPr>
          <p:cNvSpPr>
            <a:spLocks noChangeArrowheads="1"/>
          </p:cNvSpPr>
          <p:nvPr/>
        </p:nvSpPr>
        <p:spPr bwMode="auto">
          <a:xfrm rot="10800000" flipV="1">
            <a:off x="1300471" y="917734"/>
            <a:ext cx="9179067"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en-US" sz="1600" b="1">
                <a:latin typeface="Calisto MT" panose="02040603050505030304" pitchFamily="18" charset="0"/>
              </a:rPr>
              <a:t>Interface</a:t>
            </a:r>
          </a:p>
          <a:p>
            <a:pPr marL="285750" indent="-285750">
              <a:buFont typeface="Arial" panose="020B0604020202020204" pitchFamily="34" charset="0"/>
              <a:buChar char="•"/>
            </a:pPr>
            <a:r>
              <a:rPr lang="en-US" sz="1600">
                <a:latin typeface="Calisto MT" panose="02040603050505030304" pitchFamily="18" charset="0"/>
              </a:rPr>
              <a:t>Intuitive dashboards for clinicians, caregivers, and patients.</a:t>
            </a:r>
          </a:p>
          <a:p>
            <a:pPr marL="285750" indent="-285750">
              <a:buFont typeface="Arial" panose="020B0604020202020204" pitchFamily="34" charset="0"/>
              <a:buChar char="•"/>
            </a:pPr>
            <a:r>
              <a:rPr lang="en-US" sz="1600">
                <a:latin typeface="Calisto MT" panose="02040603050505030304" pitchFamily="18" charset="0"/>
              </a:rPr>
              <a:t>Role-based views and explainable AI visualizations.</a:t>
            </a:r>
          </a:p>
          <a:p>
            <a:pPr marL="285750" indent="-285750">
              <a:buFont typeface="Arial" panose="020B0604020202020204" pitchFamily="34" charset="0"/>
              <a:buChar char="•"/>
            </a:pPr>
            <a:r>
              <a:rPr lang="en-US" sz="1600">
                <a:latin typeface="Calisto MT" panose="02040603050505030304" pitchFamily="18" charset="0"/>
              </a:rPr>
              <a:t>Access previous predictions and analysis.</a:t>
            </a:r>
          </a:p>
          <a:p>
            <a:pPr marL="285750" indent="-285750">
              <a:buFont typeface="Arial" panose="020B0604020202020204" pitchFamily="34" charset="0"/>
              <a:buChar char="•"/>
            </a:pPr>
            <a:r>
              <a:rPr lang="en-US" sz="1600">
                <a:latin typeface="Calisto MT" panose="02040603050505030304" pitchFamily="18" charset="0"/>
              </a:rPr>
              <a:t>view personalized data and insights</a:t>
            </a:r>
          </a:p>
        </p:txBody>
      </p:sp>
      <p:sp>
        <p:nvSpPr>
          <p:cNvPr id="3" name="Rectangle 4">
            <a:extLst>
              <a:ext uri="{FF2B5EF4-FFF2-40B4-BE49-F238E27FC236}">
                <a16:creationId xmlns:a16="http://schemas.microsoft.com/office/drawing/2014/main" id="{98FE5E70-BCD8-3C1D-1677-B6F8428799FE}"/>
              </a:ext>
            </a:extLst>
          </p:cNvPr>
          <p:cNvSpPr>
            <a:spLocks noChangeArrowheads="1"/>
          </p:cNvSpPr>
          <p:nvPr/>
        </p:nvSpPr>
        <p:spPr bwMode="auto">
          <a:xfrm rot="10800000" flipV="1">
            <a:off x="1300472" y="4846607"/>
            <a:ext cx="9179066"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3"/>
            </a:pPr>
            <a:r>
              <a:rPr lang="en-US" sz="1600" b="1" dirty="0">
                <a:latin typeface="Calisto MT" panose="02040603050505030304" pitchFamily="18" charset="0"/>
              </a:rPr>
              <a:t>Gradient based saliency heatmaps </a:t>
            </a:r>
          </a:p>
          <a:p>
            <a:pPr marL="285750" indent="-285750">
              <a:buFont typeface="Arial" panose="020B0604020202020204" pitchFamily="34" charset="0"/>
              <a:buChar char="•"/>
            </a:pPr>
            <a:r>
              <a:rPr lang="en-US" sz="1600" dirty="0">
                <a:latin typeface="Calisto MT" panose="02040603050505030304" pitchFamily="18" charset="0"/>
              </a:rPr>
              <a:t>Saliency heatmaps uses the model’s gradients to show which input values most influenced the model’s output</a:t>
            </a:r>
          </a:p>
          <a:p>
            <a:pPr marL="285750" indent="-285750">
              <a:buFont typeface="Arial" panose="020B0604020202020204" pitchFamily="34" charset="0"/>
              <a:buChar char="•"/>
            </a:pPr>
            <a:r>
              <a:rPr lang="en-US" sz="1600" dirty="0">
                <a:latin typeface="Calisto MT" panose="02040603050505030304" pitchFamily="18" charset="0"/>
              </a:rPr>
              <a:t>Produces concept-level attributions so clinicians see medically meaningful causes.</a:t>
            </a:r>
          </a:p>
          <a:p>
            <a:pPr marL="285750" indent="-285750">
              <a:buFont typeface="Arial" panose="020B0604020202020204" pitchFamily="34" charset="0"/>
              <a:buChar char="•"/>
            </a:pPr>
            <a:r>
              <a:rPr lang="en-US" sz="1600" dirty="0">
                <a:latin typeface="Calisto MT" panose="02040603050505030304" pitchFamily="18" charset="0"/>
              </a:rPr>
              <a:t>Presents model’s confidence and uncertainty of its output.</a:t>
            </a:r>
          </a:p>
          <a:p>
            <a:pPr marL="457200" indent="-457200">
              <a:buFont typeface="+mj-lt"/>
              <a:buAutoNum type="arabicPeriod" startAt="4"/>
            </a:pPr>
            <a:endParaRPr lang="en-US" sz="1600" b="1" dirty="0">
              <a:latin typeface="Calisto MT" panose="02040603050505030304" pitchFamily="18" charset="0"/>
            </a:endParaRPr>
          </a:p>
        </p:txBody>
      </p:sp>
      <p:sp>
        <p:nvSpPr>
          <p:cNvPr id="18" name="Rectangle 17">
            <a:extLst>
              <a:ext uri="{FF2B5EF4-FFF2-40B4-BE49-F238E27FC236}">
                <a16:creationId xmlns:a16="http://schemas.microsoft.com/office/drawing/2014/main" id="{12D6C544-D2FA-1B14-1572-A5196A2F538E}"/>
              </a:ext>
            </a:extLst>
          </p:cNvPr>
          <p:cNvSpPr>
            <a:spLocks noChangeArrowheads="1"/>
          </p:cNvSpPr>
          <p:nvPr/>
        </p:nvSpPr>
        <p:spPr bwMode="auto">
          <a:xfrm rot="10800000" flipV="1">
            <a:off x="1300469" y="2389728"/>
            <a:ext cx="9179069" cy="23083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2"/>
            </a:pPr>
            <a:r>
              <a:rPr lang="en-US" sz="1600" b="1" dirty="0">
                <a:latin typeface="Calisto MT" panose="02040603050505030304" pitchFamily="18" charset="0"/>
              </a:rPr>
              <a:t>AI Engine</a:t>
            </a:r>
          </a:p>
          <a:p>
            <a:pPr marL="285750" indent="-285750">
              <a:buFont typeface="Arial" panose="020B0604020202020204" pitchFamily="34" charset="0"/>
              <a:buChar char="•"/>
            </a:pPr>
            <a:r>
              <a:rPr lang="en-US" sz="1600" dirty="0">
                <a:latin typeface="Calisto MT" panose="02040603050505030304" pitchFamily="18" charset="0"/>
              </a:rPr>
              <a:t>Joint Spatial-Temporal Modeling Captures complex interactions across sensors/modalities and time, essential for multimodal health signals.</a:t>
            </a:r>
          </a:p>
          <a:p>
            <a:pPr marL="285750" indent="-285750">
              <a:buFont typeface="Arial" panose="020B0604020202020204" pitchFamily="34" charset="0"/>
              <a:buChar char="•"/>
            </a:pPr>
            <a:r>
              <a:rPr lang="en-US" sz="1600" dirty="0">
                <a:latin typeface="Calisto MT" panose="02040603050505030304" pitchFamily="18" charset="0"/>
              </a:rPr>
              <a:t>Dynamic Attention Weights Learns importance of specific nodes and time points, enabling precise focus on critical features for risk prediction.</a:t>
            </a:r>
          </a:p>
          <a:p>
            <a:pPr marL="285750" indent="-285750">
              <a:buFont typeface="Arial" panose="020B0604020202020204" pitchFamily="34" charset="0"/>
              <a:buChar char="•"/>
            </a:pPr>
            <a:r>
              <a:rPr lang="en-US" sz="1600" dirty="0">
                <a:latin typeface="Calisto MT" panose="02040603050505030304" pitchFamily="18" charset="0"/>
              </a:rPr>
              <a:t>Transformer temporal attention models extended sequences, detecting subtle trends and events over time.</a:t>
            </a:r>
          </a:p>
          <a:p>
            <a:pPr marL="285750" indent="-285750">
              <a:buFont typeface="Arial" panose="020B0604020202020204" pitchFamily="34" charset="0"/>
              <a:buChar char="•"/>
            </a:pPr>
            <a:r>
              <a:rPr lang="en-US" sz="1600" dirty="0">
                <a:latin typeface="Calisto MT" panose="02040603050505030304" pitchFamily="18" charset="0"/>
              </a:rPr>
              <a:t>Dual attention maps provide clear explanations of which modalities and time segments drive predictions, aiding clinical trust.</a:t>
            </a:r>
            <a:endParaRPr lang="en-IN" sz="1600" dirty="0">
              <a:latin typeface="Calisto MT" panose="02040603050505030304" pitchFamily="18" charset="0"/>
            </a:endParaRPr>
          </a:p>
        </p:txBody>
      </p:sp>
    </p:spTree>
    <p:extLst>
      <p:ext uri="{BB962C8B-B14F-4D97-AF65-F5344CB8AC3E}">
        <p14:creationId xmlns:p14="http://schemas.microsoft.com/office/powerpoint/2010/main" val="35673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A37A7-9218-EC50-4C17-7AD5C5573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2C2E2-FCFA-75B8-8545-B468DDE16E12}"/>
              </a:ext>
            </a:extLst>
          </p:cNvPr>
          <p:cNvSpPr>
            <a:spLocks noGrp="1"/>
          </p:cNvSpPr>
          <p:nvPr>
            <p:ph type="title"/>
          </p:nvPr>
        </p:nvSpPr>
        <p:spPr>
          <a:xfrm>
            <a:off x="1300481" y="300560"/>
            <a:ext cx="10515600" cy="436064"/>
          </a:xfrm>
        </p:spPr>
        <p:txBody>
          <a:bodyPr>
            <a:noAutofit/>
          </a:bodyPr>
          <a:lstStyle/>
          <a:p>
            <a:r>
              <a:rPr lang="en-IN" sz="3600" b="1" u="sng">
                <a:latin typeface="Calisto MT" panose="02040603050505030304" pitchFamily="18" charset="0"/>
              </a:rPr>
              <a:t>Methodology – Phase 1 (Part A : Modules)</a:t>
            </a:r>
          </a:p>
        </p:txBody>
      </p:sp>
      <p:sp>
        <p:nvSpPr>
          <p:cNvPr id="7" name="Rectangle 4">
            <a:extLst>
              <a:ext uri="{FF2B5EF4-FFF2-40B4-BE49-F238E27FC236}">
                <a16:creationId xmlns:a16="http://schemas.microsoft.com/office/drawing/2014/main" id="{5C07B93F-5C87-2A1B-D445-312783A1C922}"/>
              </a:ext>
            </a:extLst>
          </p:cNvPr>
          <p:cNvSpPr>
            <a:spLocks noChangeArrowheads="1"/>
          </p:cNvSpPr>
          <p:nvPr/>
        </p:nvSpPr>
        <p:spPr bwMode="auto">
          <a:xfrm rot="10800000" flipV="1">
            <a:off x="1198880" y="3125076"/>
            <a:ext cx="9367520" cy="1077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5"/>
            </a:pPr>
            <a:r>
              <a:rPr lang="en-US" sz="1600" b="1">
                <a:latin typeface="Calisto MT" panose="02040603050505030304" pitchFamily="18" charset="0"/>
              </a:rPr>
              <a:t>Actionable Insights</a:t>
            </a:r>
            <a:endParaRPr lang="en-US" sz="1600">
              <a:latin typeface="Calisto MT" panose="02040603050505030304" pitchFamily="18" charset="0"/>
            </a:endParaRPr>
          </a:p>
          <a:p>
            <a:pPr marL="285750" indent="-285750">
              <a:buFont typeface="Arial" panose="020B0604020202020204" pitchFamily="34" charset="0"/>
              <a:buChar char="•"/>
            </a:pPr>
            <a:r>
              <a:rPr lang="en-US" sz="1600">
                <a:latin typeface="Calisto MT" panose="02040603050505030304" pitchFamily="18" charset="0"/>
              </a:rPr>
              <a:t>Ranks urgency and suggests next steps, such as follow-up tests, interventions, or referrals.</a:t>
            </a:r>
          </a:p>
          <a:p>
            <a:pPr marL="285750" indent="-285750">
              <a:buFont typeface="Arial" panose="020B0604020202020204" pitchFamily="34" charset="0"/>
              <a:buChar char="•"/>
            </a:pPr>
            <a:r>
              <a:rPr lang="en-US" sz="1600">
                <a:latin typeface="Calisto MT" panose="02040603050505030304" pitchFamily="18" charset="0"/>
              </a:rPr>
              <a:t>Provides transparent reasoning for each recommendation using model attention and explanation maps.</a:t>
            </a:r>
          </a:p>
          <a:p>
            <a:pPr marL="285750" indent="-285750">
              <a:buFont typeface="Arial" panose="020B0604020202020204" pitchFamily="34" charset="0"/>
              <a:buChar char="•"/>
            </a:pPr>
            <a:r>
              <a:rPr lang="en-US" sz="1600">
                <a:latin typeface="Calisto MT" panose="02040603050505030304" pitchFamily="18" charset="0"/>
              </a:rPr>
              <a:t>Tailored insights to patient history, current data, and care protocol context.</a:t>
            </a:r>
          </a:p>
        </p:txBody>
      </p:sp>
      <p:sp>
        <p:nvSpPr>
          <p:cNvPr id="3" name="Rectangle 4">
            <a:extLst>
              <a:ext uri="{FF2B5EF4-FFF2-40B4-BE49-F238E27FC236}">
                <a16:creationId xmlns:a16="http://schemas.microsoft.com/office/drawing/2014/main" id="{DE90DCC2-A22F-AADA-CA8B-A198E0204C4E}"/>
              </a:ext>
            </a:extLst>
          </p:cNvPr>
          <p:cNvSpPr>
            <a:spLocks noChangeArrowheads="1"/>
          </p:cNvSpPr>
          <p:nvPr/>
        </p:nvSpPr>
        <p:spPr bwMode="auto">
          <a:xfrm rot="10800000" flipV="1">
            <a:off x="1198880" y="4656165"/>
            <a:ext cx="9367518"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6"/>
            </a:pPr>
            <a:r>
              <a:rPr lang="en-US" sz="1600" b="1">
                <a:latin typeface="Calisto MT" panose="02040603050505030304" pitchFamily="18" charset="0"/>
              </a:rPr>
              <a:t>Conversational Chatbot</a:t>
            </a:r>
          </a:p>
          <a:p>
            <a:pPr marL="285750" indent="-285750">
              <a:buFont typeface="Arial" panose="020B0604020202020204" pitchFamily="34" charset="0"/>
              <a:buChar char="•"/>
            </a:pPr>
            <a:r>
              <a:rPr lang="en-US" sz="1600">
                <a:latin typeface="Calisto MT" panose="02040603050505030304" pitchFamily="18" charset="0"/>
              </a:rPr>
              <a:t>An AI chatbot that helps mainly caretakers and elder people with technical help and tool-tips.</a:t>
            </a:r>
          </a:p>
          <a:p>
            <a:pPr marL="285750" indent="-285750">
              <a:buFont typeface="Arial" panose="020B0604020202020204" pitchFamily="34" charset="0"/>
              <a:buChar char="•"/>
            </a:pPr>
            <a:r>
              <a:rPr lang="en-US" sz="1600">
                <a:latin typeface="Calisto MT" panose="02040603050505030304" pitchFamily="18" charset="0"/>
              </a:rPr>
              <a:t>Can provide insights and explanations on basic medical queries in the field.</a:t>
            </a:r>
          </a:p>
          <a:p>
            <a:pPr marL="285750" indent="-285750">
              <a:buFont typeface="Arial" panose="020B0604020202020204" pitchFamily="34" charset="0"/>
              <a:buChar char="•"/>
            </a:pPr>
            <a:r>
              <a:rPr lang="en-US" sz="1600">
                <a:latin typeface="Calisto MT" panose="02040603050505030304" pitchFamily="18" charset="0"/>
              </a:rPr>
              <a:t>Voice interface for chances that the elder user is hard of hearing.</a:t>
            </a:r>
          </a:p>
          <a:p>
            <a:pPr marL="285750" indent="-285750">
              <a:buFont typeface="Arial" panose="020B0604020202020204" pitchFamily="34" charset="0"/>
              <a:buChar char="•"/>
            </a:pPr>
            <a:r>
              <a:rPr lang="en-US" sz="1600">
                <a:latin typeface="Calisto MT" panose="02040603050505030304" pitchFamily="18" charset="0"/>
              </a:rPr>
              <a:t>Multi-lingual support for local languages.</a:t>
            </a:r>
          </a:p>
        </p:txBody>
      </p:sp>
      <p:sp>
        <p:nvSpPr>
          <p:cNvPr id="4" name="Rectangle 4">
            <a:extLst>
              <a:ext uri="{FF2B5EF4-FFF2-40B4-BE49-F238E27FC236}">
                <a16:creationId xmlns:a16="http://schemas.microsoft.com/office/drawing/2014/main" id="{16F34009-831A-F3C4-B930-0F171E6FBF16}"/>
              </a:ext>
            </a:extLst>
          </p:cNvPr>
          <p:cNvSpPr>
            <a:spLocks noChangeArrowheads="1"/>
          </p:cNvSpPr>
          <p:nvPr/>
        </p:nvSpPr>
        <p:spPr bwMode="auto">
          <a:xfrm rot="10800000" flipV="1">
            <a:off x="1198880" y="1263416"/>
            <a:ext cx="9367520"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4"/>
            </a:pPr>
            <a:r>
              <a:rPr lang="en-US" sz="1600" b="1" dirty="0">
                <a:latin typeface="Calisto MT" panose="02040603050505030304" pitchFamily="18" charset="0"/>
              </a:rPr>
              <a:t>Narrative Generation</a:t>
            </a:r>
          </a:p>
          <a:p>
            <a:pPr marL="285750" indent="-285750">
              <a:buFont typeface="Arial" panose="020B0604020202020204" pitchFamily="34" charset="0"/>
              <a:buChar char="•"/>
            </a:pPr>
            <a:r>
              <a:rPr lang="en-US" sz="1600" dirty="0">
                <a:latin typeface="Calisto MT" panose="02040603050505030304" pitchFamily="18" charset="0"/>
              </a:rPr>
              <a:t>Provides a caregiver view of XAI in plain language</a:t>
            </a:r>
          </a:p>
          <a:p>
            <a:pPr marL="285750" indent="-285750">
              <a:buFont typeface="Arial" panose="020B0604020202020204" pitchFamily="34" charset="0"/>
              <a:buChar char="•"/>
            </a:pPr>
            <a:r>
              <a:rPr lang="en-US" sz="1600" dirty="0">
                <a:latin typeface="Calisto MT" panose="02040603050505030304" pitchFamily="18" charset="0"/>
              </a:rPr>
              <a:t>Synthesizes explanations from the model’s output, saliency maps and patient history to give a layman level understandings.</a:t>
            </a:r>
          </a:p>
          <a:p>
            <a:pPr marL="285750" indent="-285750">
              <a:buFont typeface="Arial" panose="020B0604020202020204" pitchFamily="34" charset="0"/>
              <a:buChar char="•"/>
            </a:pPr>
            <a:r>
              <a:rPr lang="en-US" sz="1600" dirty="0">
                <a:latin typeface="Calisto MT" panose="02040603050505030304" pitchFamily="18" charset="0"/>
              </a:rPr>
              <a:t>Agentic AI architecture uses RAG model to extract remedies and information about medical conditions.</a:t>
            </a:r>
          </a:p>
        </p:txBody>
      </p:sp>
    </p:spTree>
    <p:extLst>
      <p:ext uri="{BB962C8B-B14F-4D97-AF65-F5344CB8AC3E}">
        <p14:creationId xmlns:p14="http://schemas.microsoft.com/office/powerpoint/2010/main" val="1855330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C1974A-BD0C-90C6-C0DC-B1C1BA8CCE96}"/>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Methodology – Phase 1 Pipeline</a:t>
            </a:r>
            <a:endParaRPr lang="en-IN" sz="3600" u="sng" dirty="0">
              <a:latin typeface="Calisto MT" panose="02040603050505030304" pitchFamily="18" charset="0"/>
            </a:endParaRPr>
          </a:p>
        </p:txBody>
      </p:sp>
      <p:sp>
        <p:nvSpPr>
          <p:cNvPr id="2" name="Content Placeholder 1">
            <a:extLst>
              <a:ext uri="{FF2B5EF4-FFF2-40B4-BE49-F238E27FC236}">
                <a16:creationId xmlns:a16="http://schemas.microsoft.com/office/drawing/2014/main" id="{74E78848-D047-AFD3-B1D0-3DF4E1554304}"/>
              </a:ext>
            </a:extLst>
          </p:cNvPr>
          <p:cNvSpPr>
            <a:spLocks noGrp="1" noChangeArrowheads="1"/>
          </p:cNvSpPr>
          <p:nvPr>
            <p:ph idx="1"/>
          </p:nvPr>
        </p:nvSpPr>
        <p:spPr bwMode="auto">
          <a:xfrm>
            <a:off x="247651" y="1273921"/>
            <a:ext cx="11730990"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Dataset Selection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We collect multimodal polysomnography (PSG) data from diverse sources including Sleep </a:t>
            </a:r>
            <a:r>
              <a:rPr kumimoji="0" lang="en-US" altLang="en-US" sz="1600" b="0" i="0" u="none" strike="noStrike" cap="none" normalizeH="0" baseline="0" dirty="0" err="1">
                <a:ln>
                  <a:noFill/>
                </a:ln>
                <a:solidFill>
                  <a:schemeClr val="tx1"/>
                </a:solidFill>
                <a:effectLst/>
                <a:latin typeface="Calisto MT" panose="02040603050505030304" pitchFamily="18" charset="0"/>
              </a:rPr>
              <a:t>EDFx</a:t>
            </a:r>
            <a:r>
              <a:rPr kumimoji="0" lang="en-US" altLang="en-US" sz="1600" b="0" i="0" u="none" strike="noStrike" cap="none" normalizeH="0" baseline="0" dirty="0">
                <a:ln>
                  <a:noFill/>
                </a:ln>
                <a:solidFill>
                  <a:schemeClr val="tx1"/>
                </a:solidFill>
                <a:effectLst/>
                <a:latin typeface="Calisto MT" panose="02040603050505030304" pitchFamily="18" charset="0"/>
              </a:rPr>
              <a:t>, SHHS, MROS, MESA, </a:t>
            </a:r>
            <a:r>
              <a:rPr kumimoji="0" lang="en-US" altLang="en-US" sz="1600" b="0" i="0" u="none" strike="noStrike" cap="none" normalizeH="0" baseline="0" dirty="0" err="1">
                <a:ln>
                  <a:noFill/>
                </a:ln>
                <a:solidFill>
                  <a:schemeClr val="tx1"/>
                </a:solidFill>
                <a:effectLst/>
                <a:latin typeface="Calisto MT" panose="02040603050505030304" pitchFamily="18" charset="0"/>
              </a:rPr>
              <a:t>CinC</a:t>
            </a:r>
            <a:r>
              <a:rPr kumimoji="0" lang="en-US" altLang="en-US" sz="1600" b="0" i="0" u="none" strike="noStrike" cap="none" normalizeH="0" baseline="0" dirty="0">
                <a:ln>
                  <a:noFill/>
                </a:ln>
                <a:solidFill>
                  <a:schemeClr val="tx1"/>
                </a:solidFill>
                <a:effectLst/>
                <a:latin typeface="Calisto MT" panose="02040603050505030304" pitchFamily="18" charset="0"/>
              </a:rPr>
              <a:t>, WSC, and DREEM, ensuring broad coverage of demographics and recording conditions.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Generalization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To harmonize heterogeneous datasets, we standardize channel orderings, variable naming conventions, and align recording timelines for consistency across studies.</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Preprocessing</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The raw signals are segmented into 30-second epochs, passed through band-pass filters to isolate relevant frequency bands, resampled to a common 100 Hz rate, and cleaned by excluding corrupted segments. Finally, normalization and standardization are applied to maintain uniform signal scaling.</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Architecture Design and experimentation</a:t>
            </a:r>
            <a:br>
              <a:rPr kumimoji="0" lang="en-US" altLang="en-US" sz="1600" b="1" i="0" u="none" strike="noStrike" cap="none" normalizeH="0" baseline="0" dirty="0">
                <a:ln>
                  <a:noFill/>
                </a:ln>
                <a:solidFill>
                  <a:schemeClr val="tx1"/>
                </a:solidFill>
                <a:effectLst/>
                <a:latin typeface="Calisto MT" panose="02040603050505030304" pitchFamily="18" charset="0"/>
              </a:rPr>
            </a:br>
            <a:r>
              <a:rPr kumimoji="0" lang="en-US" altLang="en-US" sz="1600" i="0" u="none" strike="noStrike" cap="none" normalizeH="0" baseline="0" dirty="0">
                <a:ln>
                  <a:noFill/>
                </a:ln>
                <a:solidFill>
                  <a:schemeClr val="tx1"/>
                </a:solidFill>
                <a:effectLst/>
                <a:latin typeface="Calisto MT" panose="02040603050505030304" pitchFamily="18" charset="0"/>
              </a:rPr>
              <a:t>Pret</a:t>
            </a:r>
            <a:r>
              <a:rPr lang="en-US" altLang="en-US" sz="1600" dirty="0">
                <a:latin typeface="Calisto MT" panose="02040603050505030304" pitchFamily="18" charset="0"/>
              </a:rPr>
              <a:t>raining on pretext subtasks such as sleep staging, event detection, signal reconstruction and cross modality predictions. </a:t>
            </a:r>
            <a:br>
              <a:rPr lang="en-US" altLang="en-US" sz="1600" dirty="0">
                <a:latin typeface="Calisto MT" panose="02040603050505030304" pitchFamily="18" charset="0"/>
              </a:rPr>
            </a:br>
            <a:r>
              <a:rPr lang="en-US" altLang="en-US" sz="1600" dirty="0">
                <a:latin typeface="Calisto MT" panose="02040603050505030304" pitchFamily="18" charset="0"/>
              </a:rPr>
              <a:t>Generalizing on different dataset and finetuning towards main task – health risk prediction.</a:t>
            </a:r>
            <a:br>
              <a:rPr lang="en-US" altLang="en-US" sz="1600" dirty="0">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lvl="0" indent="0" eaLnBrk="0" fontAlgn="base" hangingPunct="0">
              <a:lnSpc>
                <a:spcPct val="100000"/>
              </a:lnSpc>
              <a:spcBef>
                <a:spcPct val="0"/>
              </a:spcBef>
              <a:spcAft>
                <a:spcPct val="0"/>
              </a:spcAft>
              <a:buFontTx/>
              <a:buChar char="•"/>
            </a:pPr>
            <a:r>
              <a:rPr lang="en-US" sz="1600" b="1" dirty="0">
                <a:latin typeface="Calisto MT" panose="02040603050505030304" pitchFamily="18" charset="0"/>
              </a:rPr>
              <a:t> XAI module Integration</a:t>
            </a:r>
            <a:br>
              <a:rPr lang="en-US" sz="1600" dirty="0">
                <a:latin typeface="Calisto MT" panose="02040603050505030304" pitchFamily="18" charset="0"/>
              </a:rPr>
            </a:br>
            <a:r>
              <a:rPr lang="en-US" sz="1600" dirty="0">
                <a:latin typeface="Calisto MT" panose="02040603050505030304" pitchFamily="18" charset="0"/>
              </a:rPr>
              <a:t>Basic SHAP or LIME visualizations and advanced GRAD-CAM tests for concept-level attributions.</a:t>
            </a:r>
            <a:endParaRPr kumimoji="0" lang="en-US" altLang="en-US" sz="1600" b="0" i="0" u="none" strike="noStrike" cap="none" normalizeH="0" baseline="0" dirty="0">
              <a:ln>
                <a:noFill/>
              </a:ln>
              <a:solidFill>
                <a:schemeClr val="tx1"/>
              </a:solidFill>
              <a:effectLst/>
              <a:latin typeface="Calisto MT" panose="02040603050505030304" pitchFamily="18" charset="0"/>
            </a:endParaRPr>
          </a:p>
        </p:txBody>
      </p:sp>
    </p:spTree>
    <p:extLst>
      <p:ext uri="{BB962C8B-B14F-4D97-AF65-F5344CB8AC3E}">
        <p14:creationId xmlns:p14="http://schemas.microsoft.com/office/powerpoint/2010/main" val="1635294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BC78C-24D9-DE32-7B90-24297734E4A7}"/>
              </a:ext>
            </a:extLst>
          </p:cNvPr>
          <p:cNvSpPr txBox="1"/>
          <p:nvPr/>
        </p:nvSpPr>
        <p:spPr>
          <a:xfrm>
            <a:off x="142729" y="253310"/>
            <a:ext cx="5263429" cy="646331"/>
          </a:xfrm>
          <a:prstGeom prst="rect">
            <a:avLst/>
          </a:prstGeom>
          <a:noFill/>
        </p:spPr>
        <p:txBody>
          <a:bodyPr wrap="none" rtlCol="0">
            <a:spAutoFit/>
          </a:bodyPr>
          <a:lstStyle/>
          <a:p>
            <a:r>
              <a:rPr lang="en-IN" sz="3600" b="1" u="sng">
                <a:latin typeface="Calisto MT" panose="02040603050505030304" pitchFamily="18" charset="0"/>
              </a:rPr>
              <a:t>Methodology - (Phase 2) </a:t>
            </a:r>
          </a:p>
        </p:txBody>
      </p:sp>
      <p:sp>
        <p:nvSpPr>
          <p:cNvPr id="6" name="Rectangle 3">
            <a:extLst>
              <a:ext uri="{FF2B5EF4-FFF2-40B4-BE49-F238E27FC236}">
                <a16:creationId xmlns:a16="http://schemas.microsoft.com/office/drawing/2014/main" id="{53A3C4BB-DD8F-80F0-D695-3B4E7EA8D577}"/>
              </a:ext>
            </a:extLst>
          </p:cNvPr>
          <p:cNvSpPr>
            <a:spLocks noChangeArrowheads="1"/>
          </p:cNvSpPr>
          <p:nvPr/>
        </p:nvSpPr>
        <p:spPr bwMode="auto">
          <a:xfrm>
            <a:off x="142729" y="1166843"/>
            <a:ext cx="1167699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a:latin typeface="Calisto MT" panose="02040603050505030304" pitchFamily="18" charset="0"/>
              </a:rPr>
              <a:t>Interface Development</a:t>
            </a:r>
            <a:br>
              <a:rPr lang="en-US" altLang="en-US" b="1">
                <a:latin typeface="Calisto MT" panose="02040603050505030304" pitchFamily="18" charset="0"/>
              </a:rPr>
            </a:br>
            <a:r>
              <a:rPr lang="en-US" altLang="en-US">
                <a:latin typeface="Calisto MT" panose="02040603050505030304" pitchFamily="18" charset="0"/>
              </a:rPr>
              <a:t>A highly User-friendly UI is required, thus extensive work is needed while designing the application. All features need to understandable by both caretakers and clinicians, providing both advanced insights and simple access.</a:t>
            </a:r>
            <a:br>
              <a:rPr kumimoji="0" lang="en-US" altLang="en-US" sz="1800" b="0" i="0" u="none" strike="noStrike" cap="none" normalizeH="0" baseline="0">
                <a:ln>
                  <a:noFill/>
                </a:ln>
                <a:solidFill>
                  <a:schemeClr val="tx1"/>
                </a:solidFill>
                <a:effectLst/>
                <a:latin typeface="Calisto MT" panose="02040603050505030304" pitchFamily="18" charset="0"/>
              </a:rPr>
            </a:br>
            <a:endParaRPr kumimoji="0" lang="en-US" altLang="en-US" sz="1800" b="0" i="0" u="none" strike="noStrike" cap="none" normalizeH="0" baseline="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Calisto MT" panose="02040603050505030304" pitchFamily="18" charset="0"/>
              </a:rPr>
              <a:t>Model Compression</a:t>
            </a:r>
            <a:r>
              <a:rPr lang="en-US" altLang="en-US" b="1">
                <a:latin typeface="Calisto MT" panose="02040603050505030304" pitchFamily="18" charset="0"/>
              </a:rPr>
              <a:t> and Latency tests</a:t>
            </a:r>
            <a:br>
              <a:rPr kumimoji="0" lang="en-US" altLang="en-US" sz="1800" b="0" i="0" u="none" strike="noStrike" cap="none" normalizeH="0" baseline="0">
                <a:ln>
                  <a:noFill/>
                </a:ln>
                <a:solidFill>
                  <a:schemeClr val="tx1"/>
                </a:solidFill>
                <a:effectLst/>
                <a:latin typeface="Calisto MT" panose="02040603050505030304" pitchFamily="18" charset="0"/>
              </a:rPr>
            </a:br>
            <a:r>
              <a:rPr kumimoji="0" lang="en-US" altLang="en-US" sz="1800" b="0" i="0" u="none" strike="noStrike" cap="none" normalizeH="0" baseline="0">
                <a:ln>
                  <a:noFill/>
                </a:ln>
                <a:solidFill>
                  <a:schemeClr val="tx1"/>
                </a:solidFill>
                <a:effectLst/>
                <a:latin typeface="Calisto MT" panose="02040603050505030304" pitchFamily="18" charset="0"/>
              </a:rPr>
              <a:t>To further enable deployment, we apply knowledge distillation techniques to transfer knowledge from large models to compact versions, and use Neural Architecture Search (NAS) to automatically discover efficient structures. Mostly NAS is computationally heavy thus might lean towards simpler solutions like pruning and </a:t>
            </a:r>
            <a:r>
              <a:rPr kumimoji="0" lang="en-US" altLang="en-US" sz="1800" b="0" i="0" u="none" strike="noStrike" cap="none" normalizeH="0" baseline="0" err="1">
                <a:ln>
                  <a:noFill/>
                </a:ln>
                <a:solidFill>
                  <a:schemeClr val="tx1"/>
                </a:solidFill>
                <a:effectLst/>
                <a:latin typeface="Calisto MT" panose="02040603050505030304" pitchFamily="18" charset="0"/>
              </a:rPr>
              <a:t>quatization</a:t>
            </a:r>
            <a:r>
              <a:rPr kumimoji="0" lang="en-US" altLang="en-US" sz="1800" b="0" i="0" u="none" strike="noStrike" cap="none" normalizeH="0" baseline="0">
                <a:ln>
                  <a:noFill/>
                </a:ln>
                <a:solidFill>
                  <a:schemeClr val="tx1"/>
                </a:solidFill>
                <a:effectLst/>
                <a:latin typeface="Calisto MT" panose="02040603050505030304" pitchFamily="18" charset="0"/>
              </a:rPr>
              <a:t>.</a:t>
            </a:r>
            <a:br>
              <a:rPr kumimoji="0" lang="en-US" altLang="en-US" sz="1800" b="0" i="0" u="none" strike="noStrike" cap="none" normalizeH="0" baseline="0">
                <a:ln>
                  <a:noFill/>
                </a:ln>
                <a:solidFill>
                  <a:schemeClr val="tx1"/>
                </a:solidFill>
                <a:effectLst/>
                <a:latin typeface="Calisto MT" panose="02040603050505030304" pitchFamily="18" charset="0"/>
              </a:rPr>
            </a:br>
            <a:endParaRPr kumimoji="0" lang="en-US" altLang="en-US" sz="1800" b="0" i="0" u="none" strike="noStrike" cap="none" normalizeH="0" baseline="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Calisto MT" panose="02040603050505030304" pitchFamily="18" charset="0"/>
              </a:rPr>
              <a:t>Evaluation and Benchmarking</a:t>
            </a:r>
            <a:br>
              <a:rPr kumimoji="0" lang="en-US" altLang="en-US" sz="1800" b="0" i="0" u="none" strike="noStrike" cap="none" normalizeH="0" baseline="0">
                <a:ln>
                  <a:noFill/>
                </a:ln>
                <a:solidFill>
                  <a:schemeClr val="tx1"/>
                </a:solidFill>
                <a:effectLst/>
                <a:latin typeface="Calisto MT" panose="02040603050505030304" pitchFamily="18" charset="0"/>
              </a:rPr>
            </a:br>
            <a:r>
              <a:rPr kumimoji="0" lang="en-US" altLang="en-US" sz="1800" b="0" i="0" u="none" strike="noStrike" cap="none" normalizeH="0" baseline="0">
                <a:ln>
                  <a:noFill/>
                </a:ln>
                <a:solidFill>
                  <a:schemeClr val="tx1"/>
                </a:solidFill>
                <a:effectLst/>
                <a:latin typeface="Calisto MT" panose="02040603050505030304" pitchFamily="18" charset="0"/>
              </a:rPr>
              <a:t>The trained models are rigorously evaluated against standard benchmarks to assess performance, generalizability, and efficiency. Unit testing is done across all modules to ensure proper workflow and efficient data movements.</a:t>
            </a:r>
            <a:br>
              <a:rPr kumimoji="0" lang="en-US" altLang="en-US" sz="1800" b="0" i="0" u="none" strike="noStrike" cap="none" normalizeH="0" baseline="0">
                <a:ln>
                  <a:noFill/>
                </a:ln>
                <a:solidFill>
                  <a:schemeClr val="tx1"/>
                </a:solidFill>
                <a:effectLst/>
                <a:latin typeface="Calisto MT" panose="02040603050505030304" pitchFamily="18" charset="0"/>
              </a:rPr>
            </a:br>
            <a:endParaRPr kumimoji="0" lang="en-US" altLang="en-US" sz="1800" b="0" i="0" u="none" strike="noStrike" cap="none" normalizeH="0" baseline="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Calisto MT" panose="02040603050505030304" pitchFamily="18" charset="0"/>
              </a:rPr>
              <a:t>Cloud Deployment</a:t>
            </a:r>
            <a:br>
              <a:rPr kumimoji="0" lang="en-US" altLang="en-US" sz="1800" b="0" i="0" u="none" strike="noStrike" cap="none" normalizeH="0" baseline="0">
                <a:ln>
                  <a:noFill/>
                </a:ln>
                <a:solidFill>
                  <a:schemeClr val="tx1"/>
                </a:solidFill>
                <a:effectLst/>
                <a:latin typeface="Calisto MT" panose="02040603050505030304" pitchFamily="18" charset="0"/>
              </a:rPr>
            </a:br>
            <a:r>
              <a:rPr kumimoji="0" lang="en-US" altLang="en-US" sz="1800" b="0" i="0" u="none" strike="noStrike" cap="none" normalizeH="0" baseline="0">
                <a:ln>
                  <a:noFill/>
                </a:ln>
                <a:solidFill>
                  <a:schemeClr val="tx1"/>
                </a:solidFill>
                <a:effectLst/>
                <a:latin typeface="Calisto MT" panose="02040603050505030304" pitchFamily="18" charset="0"/>
              </a:rPr>
              <a:t>Finally, the models are deployed on Cloud Environment, with load-balancing, </a:t>
            </a:r>
            <a:r>
              <a:rPr lang="en-US" altLang="en-US">
                <a:latin typeface="Calisto MT" panose="02040603050505030304" pitchFamily="18" charset="0"/>
              </a:rPr>
              <a:t>scaling capabilities </a:t>
            </a:r>
            <a:r>
              <a:rPr kumimoji="0" lang="en-US" altLang="en-US" sz="1800" b="0" i="0" u="none" strike="noStrike" cap="none" normalizeH="0" baseline="0">
                <a:ln>
                  <a:noFill/>
                </a:ln>
                <a:solidFill>
                  <a:schemeClr val="tx1"/>
                </a:solidFill>
                <a:effectLst/>
                <a:latin typeface="Calisto MT" panose="02040603050505030304" pitchFamily="18" charset="0"/>
              </a:rPr>
              <a:t>suitable for large scale deployment.</a:t>
            </a:r>
          </a:p>
        </p:txBody>
      </p:sp>
    </p:spTree>
    <p:extLst>
      <p:ext uri="{BB962C8B-B14F-4D97-AF65-F5344CB8AC3E}">
        <p14:creationId xmlns:p14="http://schemas.microsoft.com/office/powerpoint/2010/main" val="222858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B284-2E8F-3BE3-47B6-CAE6068E747A}"/>
              </a:ext>
            </a:extLst>
          </p:cNvPr>
          <p:cNvSpPr>
            <a:spLocks noGrp="1"/>
          </p:cNvSpPr>
          <p:nvPr>
            <p:ph type="title"/>
          </p:nvPr>
        </p:nvSpPr>
        <p:spPr>
          <a:xfrm>
            <a:off x="553720" y="2651126"/>
            <a:ext cx="3520440" cy="436064"/>
          </a:xfrm>
        </p:spPr>
        <p:txBody>
          <a:bodyPr>
            <a:normAutofit fontScale="90000"/>
          </a:bodyPr>
          <a:lstStyle/>
          <a:p>
            <a:pPr algn="ctr"/>
            <a:r>
              <a:rPr lang="en-US" sz="3600" b="1" u="sng">
                <a:latin typeface="Calisto MT" panose="02040603050505030304" pitchFamily="18" charset="0"/>
                <a:ea typeface="+mn-ea"/>
                <a:cs typeface="+mn-cs"/>
              </a:rPr>
              <a:t>Use Case Diagram</a:t>
            </a:r>
            <a:endParaRPr lang="en-IN" sz="3600" b="1" u="sng">
              <a:latin typeface="Calisto MT" panose="02040603050505030304" pitchFamily="18" charset="0"/>
              <a:ea typeface="+mn-ea"/>
              <a:cs typeface="+mn-cs"/>
            </a:endParaRPr>
          </a:p>
        </p:txBody>
      </p:sp>
      <p:pic>
        <p:nvPicPr>
          <p:cNvPr id="5" name="Content Placeholder 4">
            <a:extLst>
              <a:ext uri="{FF2B5EF4-FFF2-40B4-BE49-F238E27FC236}">
                <a16:creationId xmlns:a16="http://schemas.microsoft.com/office/drawing/2014/main" id="{5C0FBD62-F4D7-0872-BA00-6BC1579B17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8400" y="121920"/>
            <a:ext cx="6096000" cy="6188224"/>
          </a:xfrm>
        </p:spPr>
      </p:pic>
    </p:spTree>
    <p:extLst>
      <p:ext uri="{BB962C8B-B14F-4D97-AF65-F5344CB8AC3E}">
        <p14:creationId xmlns:p14="http://schemas.microsoft.com/office/powerpoint/2010/main" val="268033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7C88-0104-9E17-4F00-152347D7C439}"/>
              </a:ext>
            </a:extLst>
          </p:cNvPr>
          <p:cNvSpPr>
            <a:spLocks noGrp="1"/>
          </p:cNvSpPr>
          <p:nvPr>
            <p:ph type="title"/>
          </p:nvPr>
        </p:nvSpPr>
        <p:spPr>
          <a:xfrm>
            <a:off x="2420866" y="609460"/>
            <a:ext cx="10515600" cy="436064"/>
          </a:xfrm>
        </p:spPr>
        <p:txBody>
          <a:bodyPr>
            <a:noAutofit/>
          </a:bodyPr>
          <a:lstStyle/>
          <a:p>
            <a:r>
              <a:rPr lang="en-IN" sz="3600" b="1" u="sng">
                <a:latin typeface="Calisto MT" panose="02040603050505030304" pitchFamily="18" charset="0"/>
                <a:cs typeface="Arial" panose="020B0604020202020204" pitchFamily="34" charset="0"/>
              </a:rPr>
              <a:t>Novelty of the Proposed Work</a:t>
            </a:r>
          </a:p>
        </p:txBody>
      </p:sp>
      <p:sp>
        <p:nvSpPr>
          <p:cNvPr id="6" name="TextBox 5">
            <a:extLst>
              <a:ext uri="{FF2B5EF4-FFF2-40B4-BE49-F238E27FC236}">
                <a16:creationId xmlns:a16="http://schemas.microsoft.com/office/drawing/2014/main" id="{87F17D9C-39AC-CDB3-20A9-A5001CE329C3}"/>
              </a:ext>
            </a:extLst>
          </p:cNvPr>
          <p:cNvSpPr txBox="1"/>
          <p:nvPr/>
        </p:nvSpPr>
        <p:spPr>
          <a:xfrm>
            <a:off x="391652" y="2130216"/>
            <a:ext cx="7160014" cy="2800767"/>
          </a:xfrm>
          <a:prstGeom prst="rect">
            <a:avLst/>
          </a:prstGeom>
          <a:noFill/>
        </p:spPr>
        <p:txBody>
          <a:bodyPr wrap="square" rtlCol="0">
            <a:spAutoFit/>
          </a:bodyPr>
          <a:lstStyle/>
          <a:p>
            <a:pPr marL="342900" indent="-342900" algn="just">
              <a:buFont typeface="+mj-lt"/>
              <a:buAutoNum type="arabicPeriod"/>
            </a:pPr>
            <a:r>
              <a:rPr lang="en-US" sz="1600">
                <a:latin typeface="Calisto MT" panose="02040603050505030304" pitchFamily="18" charset="0"/>
              </a:rPr>
              <a:t>Elderly cohorts, who face disproportionately higher risks of diseases, remain underrepresented as the primary focus of PSG-based sleep studies and predictive modeling.</a:t>
            </a:r>
          </a:p>
          <a:p>
            <a:pPr marL="342900" indent="-342900" algn="just">
              <a:buFont typeface="+mj-lt"/>
              <a:buAutoNum type="arabicPeriod"/>
            </a:pPr>
            <a:endParaRPr lang="en-US" sz="1600">
              <a:latin typeface="Calisto MT" panose="02040603050505030304" pitchFamily="18" charset="0"/>
            </a:endParaRPr>
          </a:p>
          <a:p>
            <a:pPr marL="342900" indent="-342900" algn="just">
              <a:buFont typeface="+mj-lt"/>
              <a:buAutoNum type="arabicPeriod"/>
            </a:pPr>
            <a:r>
              <a:rPr lang="en-US" sz="1600">
                <a:latin typeface="Calisto MT" panose="02040603050505030304" pitchFamily="18" charset="0"/>
              </a:rPr>
              <a:t>Most existing frameworks deliver low clinical impact because their black-box nature undermines clinician trust, creating a clear need for interpretable, clinically trustworthy systems.</a:t>
            </a:r>
          </a:p>
          <a:p>
            <a:pPr marL="342900" indent="-342900" algn="just">
              <a:buFont typeface="+mj-lt"/>
              <a:buAutoNum type="arabicPeriod"/>
            </a:pPr>
            <a:endParaRPr lang="en-US" sz="1600">
              <a:latin typeface="Calisto MT" panose="02040603050505030304" pitchFamily="18" charset="0"/>
            </a:endParaRPr>
          </a:p>
          <a:p>
            <a:pPr marL="342900" indent="-342900" algn="just">
              <a:buFont typeface="+mj-lt"/>
              <a:buAutoNum type="arabicPeriod"/>
            </a:pPr>
            <a:r>
              <a:rPr lang="en-US" sz="1600">
                <a:latin typeface="Calisto MT" panose="02040603050505030304" pitchFamily="18" charset="0"/>
              </a:rPr>
              <a:t>There is a lack of general, user-friendly software for caregivers in old-age homes that translates PSG-derived insights into layperson-understandable, actionable guidance.</a:t>
            </a:r>
          </a:p>
        </p:txBody>
      </p:sp>
      <p:pic>
        <p:nvPicPr>
          <p:cNvPr id="7" name="Picture 6">
            <a:extLst>
              <a:ext uri="{FF2B5EF4-FFF2-40B4-BE49-F238E27FC236}">
                <a16:creationId xmlns:a16="http://schemas.microsoft.com/office/drawing/2014/main" id="{6E8BCB30-A283-1229-431D-C912CFD53D0C}"/>
              </a:ext>
            </a:extLst>
          </p:cNvPr>
          <p:cNvPicPr>
            <a:picLocks noChangeAspect="1"/>
          </p:cNvPicPr>
          <p:nvPr/>
        </p:nvPicPr>
        <p:blipFill>
          <a:blip r:embed="rId2">
            <a:extLst>
              <a:ext uri="{28A0092B-C50C-407E-A947-70E740481C1C}">
                <a14:useLocalDpi xmlns:a14="http://schemas.microsoft.com/office/drawing/2010/main" val="0"/>
              </a:ext>
            </a:extLst>
          </a:blip>
          <a:srcRect r="9902"/>
          <a:stretch>
            <a:fillRect/>
          </a:stretch>
        </p:blipFill>
        <p:spPr>
          <a:xfrm>
            <a:off x="7754866" y="1425261"/>
            <a:ext cx="4437134" cy="4924814"/>
          </a:xfrm>
          <a:prstGeom prst="rect">
            <a:avLst/>
          </a:prstGeom>
        </p:spPr>
      </p:pic>
    </p:spTree>
    <p:extLst>
      <p:ext uri="{BB962C8B-B14F-4D97-AF65-F5344CB8AC3E}">
        <p14:creationId xmlns:p14="http://schemas.microsoft.com/office/powerpoint/2010/main" val="1732595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A4D0E-5F18-7ABD-9B85-3183F63931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81BF2D-BD8A-9F39-9643-AE23C5A8732E}"/>
              </a:ext>
            </a:extLst>
          </p:cNvPr>
          <p:cNvSpPr txBox="1"/>
          <p:nvPr/>
        </p:nvSpPr>
        <p:spPr>
          <a:xfrm>
            <a:off x="142729" y="105013"/>
            <a:ext cx="1924373" cy="646331"/>
          </a:xfrm>
          <a:prstGeom prst="rect">
            <a:avLst/>
          </a:prstGeom>
          <a:noFill/>
        </p:spPr>
        <p:txBody>
          <a:bodyPr wrap="none" rtlCol="0">
            <a:spAutoFit/>
          </a:bodyPr>
          <a:lstStyle/>
          <a:p>
            <a:r>
              <a:rPr lang="en-IN" sz="3600" b="1" u="sng">
                <a:latin typeface="Calisto MT" panose="02040603050505030304" pitchFamily="18" charset="0"/>
              </a:rPr>
              <a:t>Progress</a:t>
            </a:r>
            <a:endParaRPr lang="en-IN" sz="3600" b="1">
              <a:latin typeface="Calisto MT" panose="02040603050505030304" pitchFamily="18" charset="0"/>
            </a:endParaRPr>
          </a:p>
        </p:txBody>
      </p:sp>
      <p:sp>
        <p:nvSpPr>
          <p:cNvPr id="3" name="TextBox 2">
            <a:extLst>
              <a:ext uri="{FF2B5EF4-FFF2-40B4-BE49-F238E27FC236}">
                <a16:creationId xmlns:a16="http://schemas.microsoft.com/office/drawing/2014/main" id="{E5048B2F-5F4C-CEEE-DDEC-0D7219AADD65}"/>
              </a:ext>
            </a:extLst>
          </p:cNvPr>
          <p:cNvSpPr txBox="1"/>
          <p:nvPr/>
        </p:nvSpPr>
        <p:spPr>
          <a:xfrm>
            <a:off x="245805" y="751344"/>
            <a:ext cx="9763434" cy="923330"/>
          </a:xfrm>
          <a:prstGeom prst="rect">
            <a:avLst/>
          </a:prstGeom>
          <a:noFill/>
        </p:spPr>
        <p:txBody>
          <a:bodyPr wrap="square">
            <a:spAutoFit/>
          </a:bodyPr>
          <a:lstStyle/>
          <a:p>
            <a:pPr>
              <a:buNone/>
            </a:pPr>
            <a:r>
              <a:rPr lang="en-IN" i="1">
                <a:latin typeface="Calisto MT" panose="02040603050505030304" pitchFamily="18" charset="0"/>
              </a:rPr>
              <a:t>Dataset selected:</a:t>
            </a:r>
            <a:br>
              <a:rPr lang="en-IN" i="1">
                <a:latin typeface="Calisto MT" panose="02040603050505030304" pitchFamily="18" charset="0"/>
              </a:rPr>
            </a:br>
            <a:r>
              <a:rPr lang="en-IN" i="1">
                <a:latin typeface="Calisto MT" panose="02040603050505030304" pitchFamily="18" charset="0"/>
              </a:rPr>
              <a:t>    - MESA (342 GB)</a:t>
            </a:r>
          </a:p>
          <a:p>
            <a:pPr>
              <a:buNone/>
            </a:pPr>
            <a:r>
              <a:rPr lang="en-IN" i="1">
                <a:latin typeface="Calisto MT" panose="02040603050505030304" pitchFamily="18" charset="0"/>
              </a:rPr>
              <a:t>    - Sleep-EDF Expanded (8.1GB)</a:t>
            </a:r>
            <a:endParaRPr lang="en-IN">
              <a:latin typeface="Calisto MT" panose="02040603050505030304" pitchFamily="18" charset="0"/>
            </a:endParaRPr>
          </a:p>
        </p:txBody>
      </p:sp>
      <p:sp>
        <p:nvSpPr>
          <p:cNvPr id="2" name="TextBox 1">
            <a:extLst>
              <a:ext uri="{FF2B5EF4-FFF2-40B4-BE49-F238E27FC236}">
                <a16:creationId xmlns:a16="http://schemas.microsoft.com/office/drawing/2014/main" id="{A5C4AACF-1ECB-0FF7-2D6C-BDC9AE572672}"/>
              </a:ext>
            </a:extLst>
          </p:cNvPr>
          <p:cNvSpPr txBox="1"/>
          <p:nvPr/>
        </p:nvSpPr>
        <p:spPr>
          <a:xfrm>
            <a:off x="245805" y="1643896"/>
            <a:ext cx="4670702" cy="461665"/>
          </a:xfrm>
          <a:prstGeom prst="rect">
            <a:avLst/>
          </a:prstGeom>
          <a:noFill/>
        </p:spPr>
        <p:txBody>
          <a:bodyPr wrap="none" rtlCol="0">
            <a:spAutoFit/>
          </a:bodyPr>
          <a:lstStyle/>
          <a:p>
            <a:r>
              <a:rPr lang="en-IN" sz="2400" b="1" u="sng">
                <a:latin typeface="Calisto MT" panose="02040603050505030304" pitchFamily="18" charset="0"/>
              </a:rPr>
              <a:t>Explorative Data Analysis - EDA</a:t>
            </a:r>
            <a:endParaRPr lang="en-IN" sz="2400" b="1">
              <a:latin typeface="Calisto MT" panose="02040603050505030304" pitchFamily="18" charset="0"/>
            </a:endParaRPr>
          </a:p>
        </p:txBody>
      </p:sp>
      <p:sp>
        <p:nvSpPr>
          <p:cNvPr id="4" name="TextBox 3">
            <a:extLst>
              <a:ext uri="{FF2B5EF4-FFF2-40B4-BE49-F238E27FC236}">
                <a16:creationId xmlns:a16="http://schemas.microsoft.com/office/drawing/2014/main" id="{A92E7E7F-14EA-0E84-D8CB-7CC921EBB3C6}"/>
              </a:ext>
            </a:extLst>
          </p:cNvPr>
          <p:cNvSpPr txBox="1"/>
          <p:nvPr/>
        </p:nvSpPr>
        <p:spPr>
          <a:xfrm>
            <a:off x="245805" y="2283268"/>
            <a:ext cx="5321875" cy="1323439"/>
          </a:xfrm>
          <a:prstGeom prst="rect">
            <a:avLst/>
          </a:prstGeom>
          <a:noFill/>
        </p:spPr>
        <p:txBody>
          <a:bodyPr wrap="square">
            <a:spAutoFit/>
          </a:bodyPr>
          <a:lstStyle/>
          <a:p>
            <a:pPr>
              <a:buNone/>
            </a:pPr>
            <a:r>
              <a:rPr lang="en-US" sz="1600">
                <a:latin typeface="Calisto MT" panose="02040603050505030304" pitchFamily="18" charset="0"/>
              </a:rPr>
              <a:t>• Sleep-</a:t>
            </a:r>
            <a:r>
              <a:rPr lang="en-US" sz="1600" err="1">
                <a:latin typeface="Calisto MT" panose="02040603050505030304" pitchFamily="18" charset="0"/>
              </a:rPr>
              <a:t>EDFx</a:t>
            </a:r>
            <a:r>
              <a:rPr lang="en-US" sz="1600">
                <a:latin typeface="Calisto MT" panose="02040603050505030304" pitchFamily="18" charset="0"/>
              </a:rPr>
              <a:t> provides 153 patient records out of which only 74 are above age 60 years.</a:t>
            </a:r>
            <a:br>
              <a:rPr lang="en-US" sz="1600">
                <a:latin typeface="Calisto MT" panose="02040603050505030304" pitchFamily="18" charset="0"/>
              </a:rPr>
            </a:br>
            <a:r>
              <a:rPr lang="en-US" sz="1600">
                <a:latin typeface="Calisto MT" panose="02040603050505030304" pitchFamily="18" charset="0"/>
              </a:rPr>
              <a:t>• Mesa provides 2237 patient records out of which 1805 records are eligible of the criteria (age&gt;=60) with the mean age being 72.45 years old.</a:t>
            </a:r>
            <a:endParaRPr lang="en-IN" sz="1600">
              <a:latin typeface="Calisto MT" panose="02040603050505030304" pitchFamily="18" charset="0"/>
            </a:endParaRPr>
          </a:p>
        </p:txBody>
      </p:sp>
      <p:pic>
        <p:nvPicPr>
          <p:cNvPr id="8" name="Picture 7">
            <a:extLst>
              <a:ext uri="{FF2B5EF4-FFF2-40B4-BE49-F238E27FC236}">
                <a16:creationId xmlns:a16="http://schemas.microsoft.com/office/drawing/2014/main" id="{18C6CE29-3A18-0F13-0325-B5F279FDB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6814" y="1213009"/>
            <a:ext cx="5269382" cy="4848952"/>
          </a:xfrm>
          <a:prstGeom prst="rect">
            <a:avLst/>
          </a:prstGeom>
        </p:spPr>
      </p:pic>
      <p:sp>
        <p:nvSpPr>
          <p:cNvPr id="9" name="TextBox 8">
            <a:extLst>
              <a:ext uri="{FF2B5EF4-FFF2-40B4-BE49-F238E27FC236}">
                <a16:creationId xmlns:a16="http://schemas.microsoft.com/office/drawing/2014/main" id="{F245EED4-F8D2-FE26-00AF-EF2792C38806}"/>
              </a:ext>
            </a:extLst>
          </p:cNvPr>
          <p:cNvSpPr txBox="1"/>
          <p:nvPr/>
        </p:nvSpPr>
        <p:spPr>
          <a:xfrm>
            <a:off x="6976154" y="428178"/>
            <a:ext cx="4670702" cy="461665"/>
          </a:xfrm>
          <a:prstGeom prst="rect">
            <a:avLst/>
          </a:prstGeom>
          <a:noFill/>
        </p:spPr>
        <p:txBody>
          <a:bodyPr wrap="square" rtlCol="0">
            <a:spAutoFit/>
          </a:bodyPr>
          <a:lstStyle/>
          <a:p>
            <a:pPr algn="ctr"/>
            <a:r>
              <a:rPr lang="en-IN" sz="2400" b="1" u="sng">
                <a:latin typeface="Calisto MT" panose="02040603050505030304" pitchFamily="18" charset="0"/>
              </a:rPr>
              <a:t>Sleep – EDF Expanded</a:t>
            </a:r>
            <a:endParaRPr lang="en-IN" sz="2400" b="1">
              <a:latin typeface="Calisto MT" panose="02040603050505030304" pitchFamily="18" charset="0"/>
            </a:endParaRPr>
          </a:p>
        </p:txBody>
      </p:sp>
      <p:sp>
        <p:nvSpPr>
          <p:cNvPr id="12" name="TextBox 11">
            <a:extLst>
              <a:ext uri="{FF2B5EF4-FFF2-40B4-BE49-F238E27FC236}">
                <a16:creationId xmlns:a16="http://schemas.microsoft.com/office/drawing/2014/main" id="{A1C0166E-94E6-2479-353F-9352002534C6}"/>
              </a:ext>
            </a:extLst>
          </p:cNvPr>
          <p:cNvSpPr txBox="1"/>
          <p:nvPr/>
        </p:nvSpPr>
        <p:spPr>
          <a:xfrm>
            <a:off x="142729" y="3606707"/>
            <a:ext cx="2053767" cy="461665"/>
          </a:xfrm>
          <a:prstGeom prst="rect">
            <a:avLst/>
          </a:prstGeom>
          <a:noFill/>
        </p:spPr>
        <p:txBody>
          <a:bodyPr wrap="none" rtlCol="0">
            <a:spAutoFit/>
          </a:bodyPr>
          <a:lstStyle/>
          <a:p>
            <a:r>
              <a:rPr lang="en-IN" sz="2400" b="1" u="sng">
                <a:latin typeface="Calisto MT" panose="02040603050505030304" pitchFamily="18" charset="0"/>
              </a:rPr>
              <a:t>Preprocessing</a:t>
            </a:r>
            <a:endParaRPr lang="en-IN" sz="2400" b="1">
              <a:latin typeface="Calisto MT" panose="02040603050505030304" pitchFamily="18" charset="0"/>
            </a:endParaRPr>
          </a:p>
        </p:txBody>
      </p:sp>
      <p:sp>
        <p:nvSpPr>
          <p:cNvPr id="13" name="TextBox 12">
            <a:extLst>
              <a:ext uri="{FF2B5EF4-FFF2-40B4-BE49-F238E27FC236}">
                <a16:creationId xmlns:a16="http://schemas.microsoft.com/office/drawing/2014/main" id="{DA4BBA90-1E28-F99B-1BD6-BDC483980CA6}"/>
              </a:ext>
            </a:extLst>
          </p:cNvPr>
          <p:cNvSpPr txBox="1"/>
          <p:nvPr/>
        </p:nvSpPr>
        <p:spPr>
          <a:xfrm>
            <a:off x="142729" y="4246079"/>
            <a:ext cx="5321875" cy="1815882"/>
          </a:xfrm>
          <a:prstGeom prst="rect">
            <a:avLst/>
          </a:prstGeom>
          <a:noFill/>
        </p:spPr>
        <p:txBody>
          <a:bodyPr wrap="square">
            <a:spAutoFit/>
          </a:bodyPr>
          <a:lstStyle/>
          <a:p>
            <a:pPr>
              <a:buNone/>
            </a:pPr>
            <a:r>
              <a:rPr lang="en-US" sz="1600">
                <a:latin typeface="Calisto MT" panose="02040603050505030304" pitchFamily="18" charset="0"/>
              </a:rPr>
              <a:t>• Segmented into 30 seconds epoch.</a:t>
            </a:r>
            <a:br>
              <a:rPr lang="en-US" sz="1600">
                <a:latin typeface="Calisto MT" panose="02040603050505030304" pitchFamily="18" charset="0"/>
              </a:rPr>
            </a:br>
            <a:r>
              <a:rPr lang="en-US" sz="1600">
                <a:latin typeface="Calisto MT" panose="02040603050505030304" pitchFamily="18" charset="0"/>
              </a:rPr>
              <a:t>• Bandpass filter each channel.</a:t>
            </a:r>
          </a:p>
          <a:p>
            <a:pPr>
              <a:buNone/>
            </a:pPr>
            <a:r>
              <a:rPr lang="en-US" sz="1600">
                <a:latin typeface="Calisto MT" panose="02040603050505030304" pitchFamily="18" charset="0"/>
              </a:rPr>
              <a:t>• Resample all to 100Hz.</a:t>
            </a:r>
          </a:p>
          <a:p>
            <a:pPr>
              <a:buNone/>
            </a:pPr>
            <a:r>
              <a:rPr lang="en-US" sz="1600">
                <a:latin typeface="Calisto MT" panose="02040603050505030304" pitchFamily="18" charset="0"/>
              </a:rPr>
              <a:t>• Artifact/Bad segment exclusion.</a:t>
            </a:r>
          </a:p>
          <a:p>
            <a:pPr>
              <a:buNone/>
            </a:pPr>
            <a:r>
              <a:rPr lang="en-US" sz="1600">
                <a:latin typeface="Calisto MT" panose="02040603050505030304" pitchFamily="18" charset="0"/>
              </a:rPr>
              <a:t>• Normalization/Standardization.</a:t>
            </a:r>
          </a:p>
          <a:p>
            <a:pPr>
              <a:buNone/>
            </a:pPr>
            <a:r>
              <a:rPr lang="en-US" sz="1600">
                <a:latin typeface="Calisto MT" panose="02040603050505030304" pitchFamily="18" charset="0"/>
              </a:rPr>
              <a:t>• Map annotation files respectively (W, N1, N2, N3, REM, Movement, ?(Not scored))</a:t>
            </a:r>
            <a:endParaRPr lang="en-IN" sz="1600">
              <a:latin typeface="Calisto MT" panose="02040603050505030304" pitchFamily="18" charset="0"/>
            </a:endParaRPr>
          </a:p>
        </p:txBody>
      </p:sp>
    </p:spTree>
    <p:extLst>
      <p:ext uri="{BB962C8B-B14F-4D97-AF65-F5344CB8AC3E}">
        <p14:creationId xmlns:p14="http://schemas.microsoft.com/office/powerpoint/2010/main" val="2518398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72F3F-3B51-E20B-3FD0-7331CCDC9FA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D88D824-7903-9D38-875A-1BDBE0DB20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5984875"/>
          </a:xfrm>
          <a:prstGeom prst="rect">
            <a:avLst/>
          </a:prstGeom>
        </p:spPr>
      </p:pic>
    </p:spTree>
    <p:extLst>
      <p:ext uri="{BB962C8B-B14F-4D97-AF65-F5344CB8AC3E}">
        <p14:creationId xmlns:p14="http://schemas.microsoft.com/office/powerpoint/2010/main" val="136218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E647-72A3-8C81-A063-AF1207DBAA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0FF17C2-2CFF-A158-BEB9-9716CE6DAC7B}"/>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a:latin typeface="Calisto MT" panose="02040603050505030304" pitchFamily="18" charset="0"/>
                <a:cs typeface="Arial" panose="020B0604020202020204" pitchFamily="34" charset="0"/>
              </a:rPr>
              <a:t>Conclusion</a:t>
            </a:r>
            <a:endParaRPr lang="en-IN" sz="3600" u="sng">
              <a:latin typeface="Calisto MT" panose="02040603050505030304" pitchFamily="18" charset="0"/>
            </a:endParaRPr>
          </a:p>
        </p:txBody>
      </p:sp>
      <p:pic>
        <p:nvPicPr>
          <p:cNvPr id="8" name="Picture 7">
            <a:extLst>
              <a:ext uri="{FF2B5EF4-FFF2-40B4-BE49-F238E27FC236}">
                <a16:creationId xmlns:a16="http://schemas.microsoft.com/office/drawing/2014/main" id="{ADA4EB91-52AA-9FE3-33B8-5428E1D5E68F}"/>
              </a:ext>
            </a:extLst>
          </p:cNvPr>
          <p:cNvPicPr>
            <a:picLocks noChangeAspect="1"/>
          </p:cNvPicPr>
          <p:nvPr/>
        </p:nvPicPr>
        <p:blipFill>
          <a:blip r:embed="rId2">
            <a:extLst>
              <a:ext uri="{28A0092B-C50C-407E-A947-70E740481C1C}">
                <a14:useLocalDpi xmlns:a14="http://schemas.microsoft.com/office/drawing/2010/main" val="0"/>
              </a:ext>
            </a:extLst>
          </a:blip>
          <a:srcRect t="32930" b="39426"/>
          <a:stretch>
            <a:fillRect/>
          </a:stretch>
        </p:blipFill>
        <p:spPr>
          <a:xfrm>
            <a:off x="4542503" y="5057847"/>
            <a:ext cx="2447788" cy="728704"/>
          </a:xfrm>
          <a:prstGeom prst="rect">
            <a:avLst/>
          </a:prstGeom>
        </p:spPr>
      </p:pic>
      <p:sp>
        <p:nvSpPr>
          <p:cNvPr id="2" name="Rectangle 1">
            <a:extLst>
              <a:ext uri="{FF2B5EF4-FFF2-40B4-BE49-F238E27FC236}">
                <a16:creationId xmlns:a16="http://schemas.microsoft.com/office/drawing/2014/main" id="{1C2DD000-EF76-B68F-EA20-5CB71F020FB8}"/>
              </a:ext>
            </a:extLst>
          </p:cNvPr>
          <p:cNvSpPr>
            <a:spLocks noChangeArrowheads="1"/>
          </p:cNvSpPr>
          <p:nvPr/>
        </p:nvSpPr>
        <p:spPr bwMode="auto">
          <a:xfrm>
            <a:off x="247243" y="1677576"/>
            <a:ext cx="11697513" cy="278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200000"/>
              </a:lnSpc>
              <a:spcBef>
                <a:spcPct val="0"/>
              </a:spcBef>
              <a:spcAft>
                <a:spcPct val="0"/>
              </a:spcAft>
              <a:buFontTx/>
              <a:buChar char="•"/>
            </a:pPr>
            <a:r>
              <a:rPr lang="en-US" altLang="en-US">
                <a:latin typeface="Calisto MT" panose="02040603050505030304" pitchFamily="18" charset="0"/>
              </a:rPr>
              <a:t>PSG-based biomarkers enable earlier, personalized prediction of major health risks in the elderly.</a:t>
            </a:r>
          </a:p>
          <a:p>
            <a:pPr lvl="0" eaLnBrk="0" fontAlgn="base" hangingPunct="0">
              <a:lnSpc>
                <a:spcPct val="200000"/>
              </a:lnSpc>
              <a:spcBef>
                <a:spcPct val="0"/>
              </a:spcBef>
              <a:spcAft>
                <a:spcPct val="0"/>
              </a:spcAft>
              <a:buFontTx/>
              <a:buChar char="•"/>
            </a:pPr>
            <a:r>
              <a:rPr lang="en-US" altLang="en-US">
                <a:latin typeface="Calisto MT" panose="02040603050505030304" pitchFamily="18" charset="0"/>
              </a:rPr>
              <a:t>Clinician-grade reports and plain-language caregiver summaries bridge expert and lay needs.</a:t>
            </a:r>
          </a:p>
          <a:p>
            <a:pPr lvl="0" eaLnBrk="0" fontAlgn="base" hangingPunct="0">
              <a:lnSpc>
                <a:spcPct val="200000"/>
              </a:lnSpc>
              <a:spcBef>
                <a:spcPct val="0"/>
              </a:spcBef>
              <a:spcAft>
                <a:spcPct val="0"/>
              </a:spcAft>
              <a:buFontTx/>
              <a:buChar char="•"/>
            </a:pPr>
            <a:r>
              <a:rPr lang="en-US" altLang="en-US">
                <a:latin typeface="Calisto MT" panose="02040603050505030304" pitchFamily="18" charset="0"/>
              </a:rPr>
              <a:t>Planned evaluation includes robust metrics, clinician studies, and reproducible artifacts.</a:t>
            </a:r>
          </a:p>
          <a:p>
            <a:pPr lvl="0" eaLnBrk="0" fontAlgn="base" hangingPunct="0">
              <a:lnSpc>
                <a:spcPct val="200000"/>
              </a:lnSpc>
              <a:spcBef>
                <a:spcPct val="0"/>
              </a:spcBef>
              <a:spcAft>
                <a:spcPct val="0"/>
              </a:spcAft>
              <a:buFontTx/>
              <a:buChar char="•"/>
            </a:pPr>
            <a:r>
              <a:rPr lang="en-US" altLang="en-US">
                <a:latin typeface="Calisto MT" panose="02040603050505030304" pitchFamily="18" charset="0"/>
              </a:rPr>
              <a:t>Multi-level XAI (saliency, concept attributions, uncertainty) makes decisions auditable and interpretable.</a:t>
            </a:r>
          </a:p>
          <a:p>
            <a:pPr lvl="0" eaLnBrk="0" fontAlgn="base" hangingPunct="0">
              <a:lnSpc>
                <a:spcPct val="200000"/>
              </a:lnSpc>
              <a:spcBef>
                <a:spcPct val="0"/>
              </a:spcBef>
              <a:spcAft>
                <a:spcPct val="0"/>
              </a:spcAft>
              <a:buFontTx/>
              <a:buChar char="•"/>
            </a:pPr>
            <a:r>
              <a:rPr lang="en-US" altLang="en-US">
                <a:latin typeface="Calisto MT" panose="02040603050505030304" pitchFamily="18" charset="0"/>
              </a:rPr>
              <a:t>Models are tuned for age-related physiology, comorbidities, and longitudinal change.</a:t>
            </a:r>
            <a:endParaRPr lang="en-US"/>
          </a:p>
        </p:txBody>
      </p:sp>
    </p:spTree>
    <p:extLst>
      <p:ext uri="{BB962C8B-B14F-4D97-AF65-F5344CB8AC3E}">
        <p14:creationId xmlns:p14="http://schemas.microsoft.com/office/powerpoint/2010/main" val="1666129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D673-05E3-C179-C76A-048C36549C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CD2A10-0FA8-8D17-D255-E8522D8113D5}"/>
              </a:ext>
            </a:extLst>
          </p:cNvPr>
          <p:cNvSpPr txBox="1"/>
          <p:nvPr/>
        </p:nvSpPr>
        <p:spPr>
          <a:xfrm>
            <a:off x="400665" y="919666"/>
            <a:ext cx="11390670" cy="5324535"/>
          </a:xfrm>
          <a:prstGeom prst="rect">
            <a:avLst/>
          </a:prstGeom>
          <a:noFill/>
        </p:spPr>
        <p:txBody>
          <a:bodyPr wrap="square">
            <a:spAutoFit/>
          </a:bodyPr>
          <a:lstStyle/>
          <a:p>
            <a:r>
              <a:rPr lang="en-IN" sz="1400">
                <a:latin typeface="Calisto MT" panose="02040603050505030304" pitchFamily="18" charset="0"/>
              </a:rPr>
              <a:t>[1] </a:t>
            </a:r>
            <a:r>
              <a:rPr lang="en-IN" sz="1400" i="1" err="1">
                <a:latin typeface="Calisto MT" panose="02040603050505030304" pitchFamily="18" charset="0"/>
              </a:rPr>
              <a:t>Magnison</a:t>
            </a:r>
            <a:r>
              <a:rPr lang="en-IN" sz="1400" i="1">
                <a:latin typeface="Calisto MT" panose="02040603050505030304" pitchFamily="18" charset="0"/>
              </a:rPr>
              <a:t>-Benoit, S., Snow, C., Pun, M., Gauba, H., </a:t>
            </a:r>
            <a:r>
              <a:rPr lang="en-IN" sz="1400" i="1" err="1">
                <a:latin typeface="Calisto MT" panose="02040603050505030304" pitchFamily="18" charset="0"/>
              </a:rPr>
              <a:t>Berghmans</a:t>
            </a:r>
            <a:r>
              <a:rPr lang="en-IN" sz="1400" i="1">
                <a:latin typeface="Calisto MT" panose="02040603050505030304" pitchFamily="18" charset="0"/>
              </a:rPr>
              <a:t>, S., Clarke, A., Hansen, B., Donald, A. M. H., Gerardy, B., Hogan, D. B., Hill, M. D., </a:t>
            </a:r>
            <a:r>
              <a:rPr lang="en-IN" sz="1400" i="1" err="1">
                <a:latin typeface="Calisto MT" panose="02040603050505030304" pitchFamily="18" charset="0"/>
              </a:rPr>
              <a:t>Holodinsky</a:t>
            </a:r>
            <a:r>
              <a:rPr lang="en-IN" sz="1400" i="1">
                <a:latin typeface="Calisto MT" panose="02040603050505030304" pitchFamily="18" charset="0"/>
              </a:rPr>
              <a:t>, J., Tsai, W. H., Longman, R. S., Rawling, J. M., Younes, M., &amp; Poulin, M. J. (2025). Age-related changes in sleep architecture: Effects of body mass index, sex, and mental health in community-dwelling adults using at-home polysomnography. Sleep Medicine, 133, 106629. </a:t>
            </a:r>
            <a:r>
              <a:rPr lang="en-IN" sz="1400" i="1">
                <a:latin typeface="Calisto MT" panose="02040603050505030304" pitchFamily="18" charset="0"/>
                <a:hlinkClick r:id="rId3"/>
              </a:rPr>
              <a:t>https://doi.org/10.1016/j.sleep.2025.106629</a:t>
            </a:r>
            <a:endParaRPr lang="en-IN" sz="1400" i="1">
              <a:latin typeface="Calisto MT" panose="02040603050505030304" pitchFamily="18" charset="0"/>
            </a:endParaRPr>
          </a:p>
          <a:p>
            <a:r>
              <a:rPr lang="en-IN" sz="600" i="1">
                <a:latin typeface="Calisto MT" panose="02040603050505030304" pitchFamily="18" charset="0"/>
              </a:rPr>
              <a:t> </a:t>
            </a:r>
          </a:p>
          <a:p>
            <a:r>
              <a:rPr lang="en-IN" sz="1400">
                <a:latin typeface="Calisto MT" panose="02040603050505030304" pitchFamily="18" charset="0"/>
              </a:rPr>
              <a:t>[2] </a:t>
            </a:r>
            <a:r>
              <a:rPr lang="en-IN" sz="1400" i="1">
                <a:latin typeface="Calisto MT" panose="02040603050505030304" pitchFamily="18" charset="0"/>
              </a:rPr>
              <a:t>Lee, H., Choi, Y. R., Lee, H. K., Jeong, J., Hong, J., Shin, H. W., &amp; Kim, H. S. (2025). Explainable vision transformer for automatic visual sleep staging on multimodal PSG signals. </a:t>
            </a:r>
            <a:r>
              <a:rPr lang="en-IN" sz="1400" i="1" err="1">
                <a:latin typeface="Calisto MT" panose="02040603050505030304" pitchFamily="18" charset="0"/>
              </a:rPr>
              <a:t>npj</a:t>
            </a:r>
            <a:r>
              <a:rPr lang="en-IN" sz="1400" i="1">
                <a:latin typeface="Calisto MT" panose="02040603050505030304" pitchFamily="18" charset="0"/>
              </a:rPr>
              <a:t> Digital Medicine, 8, 55. </a:t>
            </a:r>
            <a:r>
              <a:rPr lang="en-IN" sz="1400" i="1">
                <a:latin typeface="Calisto MT" panose="02040603050505030304" pitchFamily="18" charset="0"/>
                <a:hlinkClick r:id="rId4"/>
              </a:rPr>
              <a:t>https://doi.org/10.1038/s41746-024-01378-0</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[3] </a:t>
            </a:r>
            <a:r>
              <a:rPr lang="en-IN" sz="1400" i="1">
                <a:latin typeface="Calisto MT" panose="02040603050505030304" pitchFamily="18" charset="0"/>
              </a:rPr>
              <a:t>Phan, H., Mikkelsen, K., Chen, O. Y., Koch, P., Mertins, A., &amp; De Vos, M. (2022). </a:t>
            </a:r>
            <a:r>
              <a:rPr lang="en-IN" sz="1400" i="1" err="1">
                <a:latin typeface="Calisto MT" panose="02040603050505030304" pitchFamily="18" charset="0"/>
              </a:rPr>
              <a:t>SleepTransformer</a:t>
            </a:r>
            <a:r>
              <a:rPr lang="en-IN" sz="1400" i="1">
                <a:latin typeface="Calisto MT" panose="02040603050505030304" pitchFamily="18" charset="0"/>
              </a:rPr>
              <a:t>: Automatic sleep staging with interpretability and uncertainty quantification. IEEE Transactions on Biomedical Engineering, 69(8), 2456–2467. </a:t>
            </a:r>
            <a:r>
              <a:rPr lang="en-IN" sz="1400" i="1">
                <a:latin typeface="Calisto MT" panose="02040603050505030304" pitchFamily="18" charset="0"/>
                <a:hlinkClick r:id="rId5"/>
              </a:rPr>
              <a:t>https://doi.org/10.1109/TBME.2022.3147187</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[4] </a:t>
            </a:r>
            <a:r>
              <a:rPr lang="en-IN" sz="1400" i="1">
                <a:latin typeface="Calisto MT" panose="02040603050505030304" pitchFamily="18" charset="0"/>
              </a:rPr>
              <a:t>Thapa, R., Kjær, M. R., He, B., Covert, I., Moore, H., Hanif, U., Ganjoo, G., Westover, M. B., Jennum, P., Brink-Kjær, A., Mignot, E., &amp; Zou, J. (2025). A multimodal sleep foundation model developed with 500K hours of sleep recordings for disease predictions. </a:t>
            </a:r>
            <a:r>
              <a:rPr lang="en-IN" sz="1400" i="1" err="1">
                <a:latin typeface="Calisto MT" panose="02040603050505030304" pitchFamily="18" charset="0"/>
              </a:rPr>
              <a:t>medRxiv</a:t>
            </a:r>
            <a:r>
              <a:rPr lang="en-IN" sz="1400" i="1">
                <a:latin typeface="Calisto MT" panose="02040603050505030304" pitchFamily="18" charset="0"/>
              </a:rPr>
              <a:t> (preprint). </a:t>
            </a:r>
            <a:r>
              <a:rPr lang="en-IN" sz="1400" i="1">
                <a:latin typeface="Calisto MT" panose="02040603050505030304" pitchFamily="18" charset="0"/>
                <a:hlinkClick r:id="rId6"/>
              </a:rPr>
              <a:t>https://doi.org/10.1101/2025.02.04.25321675</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[5] </a:t>
            </a:r>
            <a:r>
              <a:rPr lang="en-IN" sz="1400" i="1">
                <a:latin typeface="Calisto MT" panose="02040603050505030304" pitchFamily="18" charset="0"/>
              </a:rPr>
              <a:t>Wallace, M. L., Coleman, T. S., Mentch, L. K., Gerardy, J. L., Patel, S. R., Gottlieb, D. J., Punjabi, N. M., Redline, S., Stone, K. L., Ensrud, K. E., Peppard, P. E., &amp; Hall, M. H. (2021). Physiological sleep measures predict time to 15-year mortality in community adults: Application of a novel machine learning framework. Journal of Sleep Research, 30(6), e13386. </a:t>
            </a:r>
            <a:r>
              <a:rPr lang="en-IN" sz="1400" i="1">
                <a:latin typeface="Calisto MT" panose="02040603050505030304" pitchFamily="18" charset="0"/>
                <a:hlinkClick r:id="rId7"/>
              </a:rPr>
              <a:t>https://doi.org/10.1111/jsr.13386</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[6] </a:t>
            </a:r>
            <a:r>
              <a:rPr lang="en-IN" sz="1400" i="1">
                <a:latin typeface="Calisto MT" panose="02040603050505030304" pitchFamily="18" charset="0"/>
              </a:rPr>
              <a:t>Hwang, J., Lee, T., Lee, H., &amp; Byun, S. (2022). A clinical decision support system for sleep staging tasks with explanations from artificial intelligence: User-</a:t>
            </a:r>
            <a:r>
              <a:rPr lang="en-IN" sz="1400" i="1" err="1">
                <a:latin typeface="Calisto MT" panose="02040603050505030304" pitchFamily="18" charset="0"/>
              </a:rPr>
              <a:t>centered</a:t>
            </a:r>
            <a:r>
              <a:rPr lang="en-IN" sz="1400" i="1">
                <a:latin typeface="Calisto MT" panose="02040603050505030304" pitchFamily="18" charset="0"/>
              </a:rPr>
              <a:t> design and evaluation study. Journal of Medical Internet Research, 24(1), e28659. </a:t>
            </a:r>
            <a:r>
              <a:rPr lang="en-IN" sz="1400" i="1">
                <a:latin typeface="Calisto MT" panose="02040603050505030304" pitchFamily="18" charset="0"/>
                <a:hlinkClick r:id="rId8"/>
              </a:rPr>
              <a:t>https://doi.org/10.2196/28659</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[7] </a:t>
            </a:r>
            <a:r>
              <a:rPr lang="en-IN" sz="1400" i="1">
                <a:latin typeface="Calisto MT" panose="02040603050505030304" pitchFamily="18" charset="0"/>
              </a:rPr>
              <a:t>de Chazal, P., Sutherland, K., &amp; Cistulli, P. A. (2020). Advanced polysomnographic analysis for OSA: A pathway to personalized management? Respirology, 25(3), 251–258. </a:t>
            </a:r>
            <a:r>
              <a:rPr lang="en-IN" sz="1400" i="1">
                <a:latin typeface="Calisto MT" panose="02040603050505030304" pitchFamily="18" charset="0"/>
                <a:hlinkClick r:id="rId9"/>
              </a:rPr>
              <a:t>https://doi.org/10.1111/resp.13564</a:t>
            </a:r>
            <a:endParaRPr lang="en-IN" sz="1400" i="1">
              <a:latin typeface="Calisto MT" panose="02040603050505030304" pitchFamily="18" charset="0"/>
            </a:endParaRPr>
          </a:p>
          <a:p>
            <a:r>
              <a:rPr lang="en-IN" sz="800" i="1">
                <a:latin typeface="Calisto MT" panose="02040603050505030304" pitchFamily="18" charset="0"/>
              </a:rPr>
              <a:t> </a:t>
            </a:r>
            <a:endParaRPr lang="en-IN" sz="1400" i="1">
              <a:latin typeface="Calisto MT" panose="02040603050505030304" pitchFamily="18" charset="0"/>
            </a:endParaRPr>
          </a:p>
          <a:p>
            <a:r>
              <a:rPr lang="en-IN" sz="1400">
                <a:latin typeface="Calisto MT" panose="02040603050505030304" pitchFamily="18" charset="0"/>
              </a:rPr>
              <a:t>[8] </a:t>
            </a:r>
            <a:r>
              <a:rPr lang="en-IN" sz="1400" i="1">
                <a:latin typeface="Calisto MT" panose="02040603050505030304" pitchFamily="18" charset="0"/>
              </a:rPr>
              <a:t>Dutt, N., et al. (2022). </a:t>
            </a:r>
            <a:r>
              <a:rPr lang="en-IN" sz="1400" i="1" err="1">
                <a:latin typeface="Calisto MT" panose="02040603050505030304" pitchFamily="18" charset="0"/>
              </a:rPr>
              <a:t>SleepXAI</a:t>
            </a:r>
            <a:r>
              <a:rPr lang="en-IN" sz="1400" i="1">
                <a:latin typeface="Calisto MT" panose="02040603050505030304" pitchFamily="18" charset="0"/>
              </a:rPr>
              <a:t>: Explainable artificial intelligence for sleep staging using polysomnography data. [Conference/Journal details if available]. [SleepXAI-1.pdf]</a:t>
            </a:r>
          </a:p>
        </p:txBody>
      </p:sp>
      <p:sp>
        <p:nvSpPr>
          <p:cNvPr id="7" name="TextBox 6">
            <a:extLst>
              <a:ext uri="{FF2B5EF4-FFF2-40B4-BE49-F238E27FC236}">
                <a16:creationId xmlns:a16="http://schemas.microsoft.com/office/drawing/2014/main" id="{F87516D7-C1E9-3E40-4F53-C78A2A51E968}"/>
              </a:ext>
            </a:extLst>
          </p:cNvPr>
          <p:cNvSpPr txBox="1"/>
          <p:nvPr/>
        </p:nvSpPr>
        <p:spPr>
          <a:xfrm>
            <a:off x="3844905" y="161575"/>
            <a:ext cx="3353803" cy="646331"/>
          </a:xfrm>
          <a:prstGeom prst="rect">
            <a:avLst/>
          </a:prstGeom>
          <a:noFill/>
        </p:spPr>
        <p:txBody>
          <a:bodyPr wrap="none" rtlCol="0">
            <a:spAutoFit/>
          </a:bodyPr>
          <a:lstStyle/>
          <a:p>
            <a:r>
              <a:rPr lang="en-IN" sz="3600" b="1">
                <a:latin typeface="Calisto MT" panose="02040603050505030304" pitchFamily="18" charset="0"/>
              </a:rPr>
              <a:t>REFERENCES</a:t>
            </a:r>
            <a:endParaRPr lang="en-IN" sz="4000" b="1">
              <a:latin typeface="Calisto MT" panose="02040603050505030304" pitchFamily="18" charset="0"/>
            </a:endParaRPr>
          </a:p>
        </p:txBody>
      </p:sp>
    </p:spTree>
    <p:extLst>
      <p:ext uri="{BB962C8B-B14F-4D97-AF65-F5344CB8AC3E}">
        <p14:creationId xmlns:p14="http://schemas.microsoft.com/office/powerpoint/2010/main" val="384011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2FD19-D04D-1EC2-EFBB-D7B533FFE47C}"/>
              </a:ext>
            </a:extLst>
          </p:cNvPr>
          <p:cNvSpPr>
            <a:spLocks noGrp="1"/>
          </p:cNvSpPr>
          <p:nvPr>
            <p:ph type="title"/>
          </p:nvPr>
        </p:nvSpPr>
        <p:spPr>
          <a:xfrm>
            <a:off x="451135" y="555318"/>
            <a:ext cx="10962599" cy="862647"/>
          </a:xfrm>
        </p:spPr>
        <p:txBody>
          <a:bodyPr>
            <a:noAutofit/>
          </a:bodyPr>
          <a:lstStyle/>
          <a:p>
            <a:pPr algn="just">
              <a:lnSpc>
                <a:spcPct val="150000"/>
              </a:lnSpc>
            </a:pPr>
            <a:r>
              <a:rPr lang="en-IN" sz="1800" i="1">
                <a:latin typeface="Cambria" panose="02040503050406030204" pitchFamily="18" charset="0"/>
                <a:ea typeface="Cambria" panose="02040503050406030204" pitchFamily="18" charset="0"/>
              </a:rPr>
              <a:t>Project Title: </a:t>
            </a:r>
            <a:r>
              <a:rPr lang="en-US" sz="2000" b="1">
                <a:latin typeface="Cambria" panose="02040503050406030204" pitchFamily="18" charset="0"/>
                <a:ea typeface="Cambria" panose="02040503050406030204" pitchFamily="18" charset="0"/>
              </a:rPr>
              <a:t>Explainable, User-Centric Clinical AI Platform for Personalized and Actionable Elderly Care.</a:t>
            </a:r>
            <a:endParaRPr lang="en-IN" sz="2400" b="1">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4163196D-206B-B61B-CF91-BC2BA5B26065}"/>
              </a:ext>
            </a:extLst>
          </p:cNvPr>
          <p:cNvSpPr>
            <a:spLocks noGrp="1"/>
          </p:cNvSpPr>
          <p:nvPr>
            <p:ph type="body" idx="1"/>
          </p:nvPr>
        </p:nvSpPr>
        <p:spPr>
          <a:xfrm>
            <a:off x="281857" y="5202703"/>
            <a:ext cx="11301157" cy="396907"/>
          </a:xfrm>
        </p:spPr>
        <p:txBody>
          <a:bodyPr>
            <a:normAutofit/>
          </a:bodyPr>
          <a:lstStyle/>
          <a:p>
            <a:pPr>
              <a:lnSpc>
                <a:spcPct val="107000"/>
              </a:lnSpc>
              <a:spcAft>
                <a:spcPts val="800"/>
              </a:spcAft>
            </a:pPr>
            <a:r>
              <a:rPr lang="en-IN" sz="1800" b="1">
                <a:solidFill>
                  <a:schemeClr val="tx1"/>
                </a:solidFill>
                <a:latin typeface="Calisto MT" panose="02040603050505030304" pitchFamily="18" charset="0"/>
              </a:rPr>
              <a:t>Date: </a:t>
            </a:r>
            <a:r>
              <a:rPr lang="en-IN" sz="1800">
                <a:solidFill>
                  <a:schemeClr val="tx1"/>
                </a:solidFill>
                <a:latin typeface="Calisto MT" panose="02040603050505030304" pitchFamily="18" charset="0"/>
              </a:rPr>
              <a:t>19 - 09 - 2025                                                                                    </a:t>
            </a:r>
            <a:r>
              <a:rPr lang="en-IN" sz="1800" b="1">
                <a:solidFill>
                  <a:schemeClr val="tx1"/>
                </a:solidFill>
                <a:latin typeface="Calisto MT" panose="02040603050505030304" pitchFamily="18" charset="0"/>
              </a:rPr>
              <a:t>Branch:</a:t>
            </a:r>
            <a:r>
              <a:rPr lang="en-IN" sz="1800">
                <a:solidFill>
                  <a:schemeClr val="tx1"/>
                </a:solidFill>
                <a:latin typeface="Calisto MT" panose="02040603050505030304" pitchFamily="18" charset="0"/>
              </a:rPr>
              <a:t> S7 CSE-AI (Batch: A)</a:t>
            </a:r>
            <a:endParaRPr lang="en-IN" sz="1800" kern="100">
              <a:solidFill>
                <a:schemeClr val="tx1"/>
              </a:solidFill>
              <a:effectLst/>
              <a:latin typeface="Calisto MT" panose="0204060305050503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7BA85BC-0CDD-B8E4-73EE-EE2A888E2AF8}"/>
              </a:ext>
            </a:extLst>
          </p:cNvPr>
          <p:cNvSpPr txBox="1"/>
          <p:nvPr/>
        </p:nvSpPr>
        <p:spPr>
          <a:xfrm>
            <a:off x="451135" y="1485888"/>
            <a:ext cx="3948145" cy="1200329"/>
          </a:xfrm>
          <a:prstGeom prst="rect">
            <a:avLst/>
          </a:prstGeom>
          <a:noFill/>
        </p:spPr>
        <p:txBody>
          <a:bodyPr wrap="square" rtlCol="0">
            <a:spAutoFit/>
          </a:bodyPr>
          <a:lstStyle/>
          <a:p>
            <a:endParaRPr lang="en-IN">
              <a:latin typeface="Calisto MT" panose="02040603050505030304" pitchFamily="18" charset="0"/>
            </a:endParaRPr>
          </a:p>
          <a:p>
            <a:r>
              <a:rPr lang="en-IN">
                <a:latin typeface="Calisto MT" panose="02040603050505030304" pitchFamily="18" charset="0"/>
              </a:rPr>
              <a:t>Team Number : </a:t>
            </a:r>
            <a:r>
              <a:rPr lang="en-IN" b="1">
                <a:latin typeface="Calisto MT" panose="02040603050505030304" pitchFamily="18" charset="0"/>
              </a:rPr>
              <a:t>48</a:t>
            </a:r>
          </a:p>
          <a:p>
            <a:endParaRPr lang="en-IN">
              <a:latin typeface="Calisto MT" panose="02040603050505030304" pitchFamily="18" charset="0"/>
            </a:endParaRPr>
          </a:p>
          <a:p>
            <a:r>
              <a:rPr lang="en-IN">
                <a:latin typeface="Calisto MT" panose="02040603050505030304" pitchFamily="18" charset="0"/>
              </a:rPr>
              <a:t>Team Members :</a:t>
            </a:r>
          </a:p>
        </p:txBody>
      </p:sp>
      <p:graphicFrame>
        <p:nvGraphicFramePr>
          <p:cNvPr id="3" name="Table 2">
            <a:extLst>
              <a:ext uri="{FF2B5EF4-FFF2-40B4-BE49-F238E27FC236}">
                <a16:creationId xmlns:a16="http://schemas.microsoft.com/office/drawing/2014/main" id="{CD063506-0B5A-145D-0912-0F8285BCF663}"/>
              </a:ext>
            </a:extLst>
          </p:cNvPr>
          <p:cNvGraphicFramePr>
            <a:graphicFrameLocks noGrp="1"/>
          </p:cNvGraphicFramePr>
          <p:nvPr>
            <p:extLst>
              <p:ext uri="{D42A27DB-BD31-4B8C-83A1-F6EECF244321}">
                <p14:modId xmlns:p14="http://schemas.microsoft.com/office/powerpoint/2010/main" val="358986237"/>
              </p:ext>
            </p:extLst>
          </p:nvPr>
        </p:nvGraphicFramePr>
        <p:xfrm>
          <a:off x="281857" y="2754140"/>
          <a:ext cx="8128000" cy="111252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1848145484"/>
                    </a:ext>
                  </a:extLst>
                </a:gridCol>
                <a:gridCol w="4064000">
                  <a:extLst>
                    <a:ext uri="{9D8B030D-6E8A-4147-A177-3AD203B41FA5}">
                      <a16:colId xmlns:a16="http://schemas.microsoft.com/office/drawing/2014/main" val="4141916937"/>
                    </a:ext>
                  </a:extLst>
                </a:gridCol>
              </a:tblGrid>
              <a:tr h="370840">
                <a:tc>
                  <a:txBody>
                    <a:bodyPr/>
                    <a:lstStyle/>
                    <a:p>
                      <a:r>
                        <a:rPr lang="en-IN">
                          <a:latin typeface="Calisto MT" panose="02040603050505030304" pitchFamily="18" charset="0"/>
                        </a:rPr>
                        <a:t>Name </a:t>
                      </a:r>
                    </a:p>
                  </a:txBody>
                  <a:tcPr/>
                </a:tc>
                <a:tc>
                  <a:txBody>
                    <a:bodyPr/>
                    <a:lstStyle/>
                    <a:p>
                      <a:r>
                        <a:rPr lang="en-IN">
                          <a:latin typeface="Calisto MT" panose="02040603050505030304" pitchFamily="18" charset="0"/>
                        </a:rPr>
                        <a:t>Roll Number</a:t>
                      </a:r>
                    </a:p>
                  </a:txBody>
                  <a:tcPr/>
                </a:tc>
                <a:extLst>
                  <a:ext uri="{0D108BD9-81ED-4DB2-BD59-A6C34878D82A}">
                    <a16:rowId xmlns:a16="http://schemas.microsoft.com/office/drawing/2014/main" val="1769500082"/>
                  </a:ext>
                </a:extLst>
              </a:tr>
              <a:tr h="370840">
                <a:tc>
                  <a:txBody>
                    <a:bodyPr/>
                    <a:lstStyle/>
                    <a:p>
                      <a:r>
                        <a:rPr lang="en-US">
                          <a:latin typeface="Calisto MT" panose="02040603050505030304" pitchFamily="18" charset="0"/>
                        </a:rPr>
                        <a:t>Harishankar Binu Nair</a:t>
                      </a:r>
                      <a:endParaRPr lang="en-IN">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Calisto MT" panose="02040603050505030304" pitchFamily="18" charset="0"/>
                        </a:rPr>
                        <a:t>AM.EN.U4AIE22023</a:t>
                      </a:r>
                    </a:p>
                  </a:txBody>
                  <a:tcPr/>
                </a:tc>
                <a:extLst>
                  <a:ext uri="{0D108BD9-81ED-4DB2-BD59-A6C34878D82A}">
                    <a16:rowId xmlns:a16="http://schemas.microsoft.com/office/drawing/2014/main" val="4129235305"/>
                  </a:ext>
                </a:extLst>
              </a:tr>
              <a:tr h="370840">
                <a:tc>
                  <a:txBody>
                    <a:bodyPr/>
                    <a:lstStyle/>
                    <a:p>
                      <a:r>
                        <a:rPr lang="en-US">
                          <a:latin typeface="Calisto MT" panose="02040603050505030304" pitchFamily="18" charset="0"/>
                        </a:rPr>
                        <a:t>Girish Sundararajan</a:t>
                      </a:r>
                      <a:endParaRPr lang="en-IN">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latin typeface="Calisto MT" panose="02040603050505030304" pitchFamily="18" charset="0"/>
                        </a:rPr>
                        <a:t>AM.EN.U4AIE22044</a:t>
                      </a:r>
                    </a:p>
                  </a:txBody>
                  <a:tcPr/>
                </a:tc>
                <a:extLst>
                  <a:ext uri="{0D108BD9-81ED-4DB2-BD59-A6C34878D82A}">
                    <a16:rowId xmlns:a16="http://schemas.microsoft.com/office/drawing/2014/main" val="1321549422"/>
                  </a:ext>
                </a:extLst>
              </a:tr>
            </a:tbl>
          </a:graphicData>
        </a:graphic>
      </p:graphicFrame>
      <p:sp>
        <p:nvSpPr>
          <p:cNvPr id="6" name="Text Placeholder 4">
            <a:extLst>
              <a:ext uri="{FF2B5EF4-FFF2-40B4-BE49-F238E27FC236}">
                <a16:creationId xmlns:a16="http://schemas.microsoft.com/office/drawing/2014/main" id="{F40BC44E-F025-46D4-2B59-4A71A6347AB9}"/>
              </a:ext>
            </a:extLst>
          </p:cNvPr>
          <p:cNvSpPr txBox="1">
            <a:spLocks/>
          </p:cNvSpPr>
          <p:nvPr/>
        </p:nvSpPr>
        <p:spPr>
          <a:xfrm>
            <a:off x="281857" y="4440086"/>
            <a:ext cx="11301157" cy="86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Aft>
                <a:spcPts val="800"/>
              </a:spcAft>
            </a:pPr>
            <a:r>
              <a:rPr lang="en-IN" sz="1800" b="1">
                <a:solidFill>
                  <a:schemeClr val="tx1"/>
                </a:solidFill>
                <a:latin typeface="Calisto MT" panose="02040603050505030304" pitchFamily="18" charset="0"/>
              </a:rPr>
              <a:t>Project Guide: </a:t>
            </a:r>
            <a:r>
              <a:rPr lang="en-IN" sz="1800">
                <a:solidFill>
                  <a:schemeClr val="tx1"/>
                </a:solidFill>
                <a:latin typeface="Calisto MT" panose="02040603050505030304" pitchFamily="18" charset="0"/>
              </a:rPr>
              <a:t>Dr. Simi Surendran                                                          </a:t>
            </a:r>
            <a:r>
              <a:rPr lang="en-IN" sz="1800" b="1">
                <a:solidFill>
                  <a:schemeClr val="tx1"/>
                </a:solidFill>
                <a:latin typeface="Calisto MT" panose="02040603050505030304" pitchFamily="18" charset="0"/>
              </a:rPr>
              <a:t>Project Coordinator:</a:t>
            </a:r>
            <a:r>
              <a:rPr lang="en-IN" sz="1800">
                <a:solidFill>
                  <a:schemeClr val="tx1"/>
                </a:solidFill>
                <a:latin typeface="Calisto MT" panose="02040603050505030304" pitchFamily="18" charset="0"/>
              </a:rPr>
              <a:t> Dr. Veena G</a:t>
            </a:r>
            <a:endParaRPr lang="en-IN" sz="1800" kern="100">
              <a:solidFill>
                <a:schemeClr val="tx1"/>
              </a:solidFill>
              <a:latin typeface="Calisto MT" panose="02040603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1192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215DC2-F10C-CFBA-FE58-E992175FA24C}"/>
              </a:ext>
            </a:extLst>
          </p:cNvPr>
          <p:cNvSpPr txBox="1"/>
          <p:nvPr/>
        </p:nvSpPr>
        <p:spPr>
          <a:xfrm>
            <a:off x="3792709" y="2661101"/>
            <a:ext cx="4606582" cy="923330"/>
          </a:xfrm>
          <a:prstGeom prst="rect">
            <a:avLst/>
          </a:prstGeom>
          <a:noFill/>
        </p:spPr>
        <p:txBody>
          <a:bodyPr wrap="none" rtlCol="0">
            <a:spAutoFit/>
          </a:bodyPr>
          <a:lstStyle/>
          <a:p>
            <a:r>
              <a:rPr lang="en-IN" sz="5400" b="1" i="1">
                <a:latin typeface="Calisto MT" panose="02040603050505030304" pitchFamily="18" charset="0"/>
              </a:rPr>
              <a:t>THANK YOU !</a:t>
            </a:r>
          </a:p>
        </p:txBody>
      </p:sp>
    </p:spTree>
    <p:extLst>
      <p:ext uri="{BB962C8B-B14F-4D97-AF65-F5344CB8AC3E}">
        <p14:creationId xmlns:p14="http://schemas.microsoft.com/office/powerpoint/2010/main" val="159554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2E394-459F-B4D4-2B1F-A261E4719A79}"/>
              </a:ext>
            </a:extLst>
          </p:cNvPr>
          <p:cNvSpPr>
            <a:spLocks noGrp="1"/>
          </p:cNvSpPr>
          <p:nvPr>
            <p:ph type="title"/>
          </p:nvPr>
        </p:nvSpPr>
        <p:spPr>
          <a:xfrm>
            <a:off x="4317408" y="521874"/>
            <a:ext cx="2746759" cy="436064"/>
          </a:xfrm>
        </p:spPr>
        <p:txBody>
          <a:bodyPr>
            <a:normAutofit fontScale="90000"/>
          </a:bodyPr>
          <a:lstStyle/>
          <a:p>
            <a:r>
              <a:rPr lang="en-IN" sz="4000" b="1" u="sng">
                <a:latin typeface="Calisto MT" panose="02040603050505030304" pitchFamily="18" charset="0"/>
              </a:rPr>
              <a:t>Introduction </a:t>
            </a:r>
            <a:endParaRPr lang="en-IN" b="1" i="1" u="sng">
              <a:latin typeface="Calisto MT" panose="02040603050505030304" pitchFamily="18" charset="0"/>
            </a:endParaRPr>
          </a:p>
        </p:txBody>
      </p:sp>
      <p:sp>
        <p:nvSpPr>
          <p:cNvPr id="5" name="Content Placeholder 4">
            <a:extLst>
              <a:ext uri="{FF2B5EF4-FFF2-40B4-BE49-F238E27FC236}">
                <a16:creationId xmlns:a16="http://schemas.microsoft.com/office/drawing/2014/main" id="{E9D34E0E-6139-7653-CCF6-3D7427E1BB89}"/>
              </a:ext>
            </a:extLst>
          </p:cNvPr>
          <p:cNvSpPr>
            <a:spLocks noGrp="1"/>
          </p:cNvSpPr>
          <p:nvPr>
            <p:ph idx="1"/>
          </p:nvPr>
        </p:nvSpPr>
        <p:spPr>
          <a:xfrm>
            <a:off x="212623" y="914119"/>
            <a:ext cx="11766754" cy="5184186"/>
          </a:xfrm>
        </p:spPr>
        <p:txBody>
          <a:bodyPr vert="horz" lIns="91440" tIns="45720" rIns="91440" bIns="45720" rtlCol="0" anchor="t">
            <a:normAutofit/>
          </a:bodyPr>
          <a:lstStyle/>
          <a:p>
            <a:pPr marL="0" indent="0">
              <a:buNone/>
            </a:pPr>
            <a:endParaRPr lang="en-IN" b="1">
              <a:ea typeface="Calibri"/>
              <a:cs typeface="Calibri"/>
            </a:endParaRPr>
          </a:p>
          <a:p>
            <a:pPr marL="0" indent="0">
              <a:buNone/>
            </a:pPr>
            <a:endParaRPr lang="en-IN" sz="2400" b="1">
              <a:solidFill>
                <a:srgbClr val="00B050"/>
              </a:solidFill>
              <a:ea typeface="Calibri"/>
              <a:cs typeface="Calibri"/>
            </a:endParaRPr>
          </a:p>
        </p:txBody>
      </p:sp>
      <p:pic>
        <p:nvPicPr>
          <p:cNvPr id="2" name="Picture 1">
            <a:extLst>
              <a:ext uri="{FF2B5EF4-FFF2-40B4-BE49-F238E27FC236}">
                <a16:creationId xmlns:a16="http://schemas.microsoft.com/office/drawing/2014/main" id="{199AFD8A-B828-9635-58C8-0FE215F0ECB1}"/>
              </a:ext>
            </a:extLst>
          </p:cNvPr>
          <p:cNvPicPr>
            <a:picLocks noChangeAspect="1"/>
          </p:cNvPicPr>
          <p:nvPr/>
        </p:nvPicPr>
        <p:blipFill>
          <a:blip r:embed="rId2">
            <a:extLst>
              <a:ext uri="{28A0092B-C50C-407E-A947-70E740481C1C}">
                <a14:useLocalDpi xmlns:a14="http://schemas.microsoft.com/office/drawing/2010/main" val="0"/>
              </a:ext>
            </a:extLst>
          </a:blip>
          <a:srcRect t="26115" b="24898"/>
          <a:stretch>
            <a:fillRect/>
          </a:stretch>
        </p:blipFill>
        <p:spPr>
          <a:xfrm>
            <a:off x="3452230" y="2827511"/>
            <a:ext cx="4288345" cy="2100715"/>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43DBC1D-2937-74AF-1B6A-76030DD8BFF5}"/>
              </a:ext>
            </a:extLst>
          </p:cNvPr>
          <p:cNvSpPr txBox="1"/>
          <p:nvPr/>
        </p:nvSpPr>
        <p:spPr>
          <a:xfrm>
            <a:off x="641776" y="1350183"/>
            <a:ext cx="10455377" cy="1200329"/>
          </a:xfrm>
          <a:prstGeom prst="rect">
            <a:avLst/>
          </a:prstGeom>
          <a:noFill/>
        </p:spPr>
        <p:txBody>
          <a:bodyPr wrap="square">
            <a:spAutoFit/>
          </a:bodyPr>
          <a:lstStyle/>
          <a:p>
            <a:pPr marL="285750" indent="-285750">
              <a:buFont typeface="Arial" panose="020B0604020202020204" pitchFamily="34" charset="0"/>
              <a:buChar char="•"/>
            </a:pPr>
            <a:r>
              <a:rPr lang="en-US" b="1">
                <a:latin typeface="Calisto MT" panose="02040603050505030304" pitchFamily="18" charset="0"/>
              </a:rPr>
              <a:t>Chronic disease prevalence is rising among older populations</a:t>
            </a:r>
            <a:r>
              <a:rPr lang="en-US">
                <a:latin typeface="Calisto MT" panose="02040603050505030304" pitchFamily="18" charset="0"/>
              </a:rPr>
              <a:t>, leading to greater vulnerability and long-term health challenges.</a:t>
            </a:r>
          </a:p>
          <a:p>
            <a:pPr marL="285750" indent="-285750">
              <a:buFont typeface="Arial" panose="020B0604020202020204" pitchFamily="34" charset="0"/>
              <a:buChar char="•"/>
            </a:pPr>
            <a:endParaRPr lang="en-US">
              <a:latin typeface="Calisto MT" panose="02040603050505030304" pitchFamily="18" charset="0"/>
            </a:endParaRPr>
          </a:p>
          <a:p>
            <a:pPr marL="285750" indent="-285750">
              <a:buFont typeface="Arial" panose="020B0604020202020204" pitchFamily="34" charset="0"/>
              <a:buChar char="•"/>
            </a:pPr>
            <a:r>
              <a:rPr lang="en-US">
                <a:latin typeface="Calisto MT" panose="02040603050505030304" pitchFamily="18" charset="0"/>
              </a:rPr>
              <a:t>Most works done in sleep health domain provides no clinical impact due to its </a:t>
            </a:r>
            <a:r>
              <a:rPr lang="en-US" b="1">
                <a:latin typeface="Calisto MT" panose="02040603050505030304" pitchFamily="18" charset="0"/>
              </a:rPr>
              <a:t>black-box</a:t>
            </a:r>
            <a:r>
              <a:rPr lang="en-US">
                <a:latin typeface="Calisto MT" panose="02040603050505030304" pitchFamily="18" charset="0"/>
              </a:rPr>
              <a:t> nature.</a:t>
            </a:r>
            <a:endParaRPr lang="en-IN">
              <a:latin typeface="Calisto MT" panose="02040603050505030304" pitchFamily="18" charset="0"/>
            </a:endParaRPr>
          </a:p>
        </p:txBody>
      </p:sp>
      <p:sp>
        <p:nvSpPr>
          <p:cNvPr id="14" name="TextBox 13">
            <a:extLst>
              <a:ext uri="{FF2B5EF4-FFF2-40B4-BE49-F238E27FC236}">
                <a16:creationId xmlns:a16="http://schemas.microsoft.com/office/drawing/2014/main" id="{E81D2F71-2935-910C-B72A-908492677EE2}"/>
              </a:ext>
            </a:extLst>
          </p:cNvPr>
          <p:cNvSpPr txBox="1"/>
          <p:nvPr/>
        </p:nvSpPr>
        <p:spPr>
          <a:xfrm>
            <a:off x="641777" y="5184651"/>
            <a:ext cx="10209104" cy="646331"/>
          </a:xfrm>
          <a:prstGeom prst="rect">
            <a:avLst/>
          </a:prstGeom>
          <a:noFill/>
        </p:spPr>
        <p:txBody>
          <a:bodyPr wrap="square">
            <a:spAutoFit/>
          </a:bodyPr>
          <a:lstStyle/>
          <a:p>
            <a:pPr marL="285750" indent="-285750">
              <a:buFont typeface="Arial" panose="020B0604020202020204" pitchFamily="34" charset="0"/>
              <a:buChar char="•"/>
            </a:pPr>
            <a:r>
              <a:rPr lang="en-IN" b="1">
                <a:latin typeface="Calisto MT" panose="02040603050505030304" pitchFamily="18" charset="0"/>
              </a:rPr>
              <a:t>Availability</a:t>
            </a:r>
            <a:r>
              <a:rPr lang="en-IN">
                <a:latin typeface="Calisto MT" panose="02040603050505030304" pitchFamily="18" charset="0"/>
              </a:rPr>
              <a:t> of an open source software or framework still remains lacking mainly for old age homes and recreational centres</a:t>
            </a:r>
          </a:p>
        </p:txBody>
      </p:sp>
    </p:spTree>
    <p:extLst>
      <p:ext uri="{BB962C8B-B14F-4D97-AF65-F5344CB8AC3E}">
        <p14:creationId xmlns:p14="http://schemas.microsoft.com/office/powerpoint/2010/main" val="69400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8248-C8C8-69A7-4647-EC89931F4702}"/>
              </a:ext>
            </a:extLst>
          </p:cNvPr>
          <p:cNvSpPr>
            <a:spLocks noGrp="1"/>
          </p:cNvSpPr>
          <p:nvPr>
            <p:ph type="title"/>
          </p:nvPr>
        </p:nvSpPr>
        <p:spPr>
          <a:xfrm>
            <a:off x="567843" y="658174"/>
            <a:ext cx="6398640" cy="469706"/>
          </a:xfrm>
        </p:spPr>
        <p:txBody>
          <a:bodyPr>
            <a:noAutofit/>
          </a:bodyPr>
          <a:lstStyle/>
          <a:p>
            <a:pPr lvl="0" eaLnBrk="0" fontAlgn="base" hangingPunct="0">
              <a:lnSpc>
                <a:spcPct val="100000"/>
              </a:lnSpc>
              <a:spcAft>
                <a:spcPct val="0"/>
              </a:spcAft>
            </a:pPr>
            <a:r>
              <a:rPr lang="en-US" altLang="en-US" sz="3200" b="1" u="sng">
                <a:latin typeface="Calisto MT" panose="02040603050505030304" pitchFamily="18" charset="0"/>
              </a:rPr>
              <a:t>Motivation</a:t>
            </a:r>
            <a:endParaRPr lang="en-US" altLang="en-US" sz="3200" u="sng">
              <a:latin typeface="Calisto MT" panose="02040603050505030304" pitchFamily="18" charset="0"/>
            </a:endParaRPr>
          </a:p>
        </p:txBody>
      </p:sp>
      <p:sp>
        <p:nvSpPr>
          <p:cNvPr id="5" name="Rectangle 2">
            <a:extLst>
              <a:ext uri="{FF2B5EF4-FFF2-40B4-BE49-F238E27FC236}">
                <a16:creationId xmlns:a16="http://schemas.microsoft.com/office/drawing/2014/main" id="{7CF80FA7-DB17-B3DF-ED35-FA3FE874407B}"/>
              </a:ext>
            </a:extLst>
          </p:cNvPr>
          <p:cNvSpPr>
            <a:spLocks noChangeArrowheads="1"/>
          </p:cNvSpPr>
          <p:nvPr/>
        </p:nvSpPr>
        <p:spPr bwMode="auto">
          <a:xfrm>
            <a:off x="273203" y="1659767"/>
            <a:ext cx="797671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anose="020B0604020202020204" pitchFamily="34" charset="0"/>
              <a:buChar char="•"/>
            </a:pPr>
            <a:r>
              <a:rPr lang="en-US">
                <a:latin typeface="Calisto MT" panose="02040603050505030304" pitchFamily="18" charset="0"/>
              </a:rPr>
              <a:t>PSG signals are strongly associated with health risks and diseases. but manual interpretation is not always feasible. </a:t>
            </a:r>
          </a:p>
          <a:p>
            <a:pPr marL="285750" indent="-285750">
              <a:buFont typeface="Arial" panose="020B0604020202020204" pitchFamily="34" charset="0"/>
              <a:buChar char="•"/>
            </a:pPr>
            <a:endParaRPr lang="en-US">
              <a:latin typeface="Calisto MT" panose="02040603050505030304" pitchFamily="18" charset="0"/>
            </a:endParaRPr>
          </a:p>
          <a:p>
            <a:pPr marL="285750" indent="-285750">
              <a:buFont typeface="Arial" panose="020B0604020202020204" pitchFamily="34" charset="0"/>
              <a:buChar char="•"/>
            </a:pPr>
            <a:r>
              <a:rPr lang="en-US">
                <a:latin typeface="Calisto MT" panose="02040603050505030304" pitchFamily="18" charset="0"/>
              </a:rPr>
              <a:t>Elderly cohorts have higher risks of diseases and other health risks, thus requiring a robust intervention method.</a:t>
            </a:r>
          </a:p>
          <a:p>
            <a:pPr marL="285750" indent="-285750">
              <a:buFont typeface="Arial" panose="020B0604020202020204" pitchFamily="34" charset="0"/>
              <a:buChar char="•"/>
            </a:pPr>
            <a:endParaRPr lang="en-US">
              <a:latin typeface="Calisto MT" panose="02040603050505030304" pitchFamily="18" charset="0"/>
            </a:endParaRPr>
          </a:p>
          <a:p>
            <a:pPr marL="285750" indent="-285750">
              <a:buFont typeface="Arial" panose="020B0604020202020204" pitchFamily="34" charset="0"/>
              <a:buChar char="•"/>
            </a:pPr>
            <a:r>
              <a:rPr lang="en-US">
                <a:latin typeface="Calisto MT" panose="02040603050505030304" pitchFamily="18" charset="0"/>
              </a:rPr>
              <a:t>Clinical impact of most AI studies and frameworks are very low due to its black-box nature leads to development of a trustworthy system.</a:t>
            </a:r>
          </a:p>
          <a:p>
            <a:endParaRPr lang="en-US">
              <a:latin typeface="Calisto MT" panose="02040603050505030304" pitchFamily="18" charset="0"/>
            </a:endParaRPr>
          </a:p>
          <a:p>
            <a:pPr marL="285750" indent="-285750">
              <a:buFont typeface="Arial" panose="020B0604020202020204" pitchFamily="34" charset="0"/>
              <a:buChar char="•"/>
            </a:pPr>
            <a:r>
              <a:rPr lang="en-US">
                <a:latin typeface="Calisto MT" panose="02040603050505030304" pitchFamily="18" charset="0"/>
              </a:rPr>
              <a:t>The elderly population frequently require higher technical assistance leading to the need for user-friendly and personalized plan with more layman-level explanation.</a:t>
            </a:r>
          </a:p>
        </p:txBody>
      </p:sp>
      <p:pic>
        <p:nvPicPr>
          <p:cNvPr id="12" name="Picture 11">
            <a:extLst>
              <a:ext uri="{FF2B5EF4-FFF2-40B4-BE49-F238E27FC236}">
                <a16:creationId xmlns:a16="http://schemas.microsoft.com/office/drawing/2014/main" id="{12DF8D14-2517-1C98-52C3-E19200AE5BF4}"/>
              </a:ext>
            </a:extLst>
          </p:cNvPr>
          <p:cNvPicPr>
            <a:picLocks noChangeAspect="1"/>
          </p:cNvPicPr>
          <p:nvPr/>
        </p:nvPicPr>
        <p:blipFill>
          <a:blip r:embed="rId2">
            <a:extLst>
              <a:ext uri="{28A0092B-C50C-407E-A947-70E740481C1C}">
                <a14:useLocalDpi xmlns:a14="http://schemas.microsoft.com/office/drawing/2010/main" val="0"/>
              </a:ext>
            </a:extLst>
          </a:blip>
          <a:srcRect l="-2175" r="-2902" b="9012"/>
          <a:stretch>
            <a:fillRect/>
          </a:stretch>
        </p:blipFill>
        <p:spPr>
          <a:xfrm>
            <a:off x="8249920" y="1700407"/>
            <a:ext cx="3668877" cy="3176995"/>
          </a:xfrm>
          <a:prstGeom prst="rect">
            <a:avLst/>
          </a:prstGeom>
        </p:spPr>
      </p:pic>
    </p:spTree>
    <p:extLst>
      <p:ext uri="{BB962C8B-B14F-4D97-AF65-F5344CB8AC3E}">
        <p14:creationId xmlns:p14="http://schemas.microsoft.com/office/powerpoint/2010/main" val="9101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E98E-056B-90C6-5A93-2B9AA04584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F24CA8-0AA0-7A0C-2EE9-3A0AD6E31013}"/>
              </a:ext>
            </a:extLst>
          </p:cNvPr>
          <p:cNvSpPr>
            <a:spLocks noGrp="1"/>
          </p:cNvSpPr>
          <p:nvPr>
            <p:ph type="title"/>
          </p:nvPr>
        </p:nvSpPr>
        <p:spPr>
          <a:xfrm>
            <a:off x="4084292" y="931829"/>
            <a:ext cx="4023416" cy="436064"/>
          </a:xfrm>
        </p:spPr>
        <p:txBody>
          <a:bodyPr>
            <a:noAutofit/>
          </a:bodyPr>
          <a:lstStyle/>
          <a:p>
            <a:r>
              <a:rPr lang="en-IN" sz="3600" b="1" u="sng">
                <a:latin typeface="Calisto MT" panose="02040603050505030304" pitchFamily="18" charset="0"/>
              </a:rPr>
              <a:t>Problem Statement</a:t>
            </a:r>
          </a:p>
        </p:txBody>
      </p:sp>
      <p:sp>
        <p:nvSpPr>
          <p:cNvPr id="6" name="Rectangle 2">
            <a:extLst>
              <a:ext uri="{FF2B5EF4-FFF2-40B4-BE49-F238E27FC236}">
                <a16:creationId xmlns:a16="http://schemas.microsoft.com/office/drawing/2014/main" id="{2DCB22F9-3D4D-80A7-FBBF-229D06D4E4F6}"/>
              </a:ext>
            </a:extLst>
          </p:cNvPr>
          <p:cNvSpPr>
            <a:spLocks noChangeArrowheads="1"/>
          </p:cNvSpPr>
          <p:nvPr/>
        </p:nvSpPr>
        <p:spPr bwMode="auto">
          <a:xfrm>
            <a:off x="1196672" y="1714169"/>
            <a:ext cx="9808660" cy="1200329"/>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algn="just"/>
            <a:r>
              <a:rPr lang="en-US" i="1">
                <a:latin typeface="Calisto MT"/>
              </a:rPr>
              <a:t>We aim to develop a personalized and explainable multimodal learning framework that leverages unlabeled polysomnography (PSG) data to predict long-term disease risks in elderly populations, like cardiovascular diseases (heart failure, stroke), neurological disorders (dementia, Parkinson's), metabolic conditions (diabetes), and mortality outcomes.</a:t>
            </a:r>
            <a:endParaRPr lang="en-US" i="1">
              <a:ea typeface="Calibri"/>
              <a:cs typeface="Calibri"/>
            </a:endParaRPr>
          </a:p>
        </p:txBody>
      </p:sp>
      <p:sp>
        <p:nvSpPr>
          <p:cNvPr id="2" name="TextBox 1">
            <a:extLst>
              <a:ext uri="{FF2B5EF4-FFF2-40B4-BE49-F238E27FC236}">
                <a16:creationId xmlns:a16="http://schemas.microsoft.com/office/drawing/2014/main" id="{1DEA27E2-3920-7B57-805C-319CD4DF4BEE}"/>
              </a:ext>
            </a:extLst>
          </p:cNvPr>
          <p:cNvSpPr txBox="1"/>
          <p:nvPr/>
        </p:nvSpPr>
        <p:spPr>
          <a:xfrm>
            <a:off x="1197036" y="3165231"/>
            <a:ext cx="9806169" cy="2643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Ø"/>
            </a:pPr>
            <a:r>
              <a:rPr lang="en-GB">
                <a:latin typeface="Calisto MT"/>
                <a:ea typeface="+mn-lt"/>
                <a:cs typeface="+mn-lt"/>
              </a:rPr>
              <a:t>Predict long-term heart disease risks from multimodal sleep-related biomarkers.</a:t>
            </a:r>
            <a:endParaRPr lang="en-US">
              <a:latin typeface="Calisto MT"/>
              <a:ea typeface="Calibri" panose="020F0502020204030204"/>
              <a:cs typeface="Calibri" panose="020F0502020204030204"/>
            </a:endParaRPr>
          </a:p>
          <a:p>
            <a:pPr marL="285750" indent="-285750">
              <a:buFont typeface="Courier New"/>
              <a:buChar char="o"/>
            </a:pPr>
            <a:endParaRPr lang="en-GB">
              <a:latin typeface="Calisto MT"/>
              <a:ea typeface="Calibri" panose="020F0502020204030204"/>
              <a:cs typeface="Calibri" panose="020F0502020204030204"/>
            </a:endParaRPr>
          </a:p>
          <a:p>
            <a:pPr marL="742950" lvl="1" indent="-285750">
              <a:buFont typeface="Wingdings"/>
              <a:buChar char="Ø"/>
            </a:pPr>
            <a:r>
              <a:rPr lang="en-GB">
                <a:latin typeface="Calisto MT"/>
                <a:ea typeface="+mn-lt"/>
                <a:cs typeface="+mn-lt"/>
              </a:rPr>
              <a:t>Provide transparent explanations for clinicians and simplified insights for elderly users.</a:t>
            </a:r>
            <a:endParaRPr lang="en-GB">
              <a:latin typeface="Calisto MT"/>
              <a:ea typeface="Calibri" panose="020F0502020204030204"/>
              <a:cs typeface="Calibri" panose="020F0502020204030204"/>
            </a:endParaRPr>
          </a:p>
          <a:p>
            <a:pPr marL="285750" indent="-285750">
              <a:buFont typeface="Courier New"/>
              <a:buChar char="o"/>
            </a:pPr>
            <a:endParaRPr lang="en-GB">
              <a:latin typeface="Calisto MT"/>
              <a:ea typeface="Calibri" panose="020F0502020204030204"/>
              <a:cs typeface="Calibri" panose="020F0502020204030204"/>
            </a:endParaRPr>
          </a:p>
          <a:p>
            <a:pPr marL="742950" lvl="1" indent="-285750">
              <a:buFont typeface="Wingdings"/>
              <a:buChar char="Ø"/>
            </a:pPr>
            <a:r>
              <a:rPr lang="en-GB">
                <a:latin typeface="Calisto MT"/>
                <a:ea typeface="+mn-lt"/>
                <a:cs typeface="+mn-lt"/>
              </a:rPr>
              <a:t>Personalize predictions based on individual physiology, lifestyle, and comorbidities.</a:t>
            </a:r>
            <a:endParaRPr lang="en-GB">
              <a:latin typeface="Calisto MT"/>
              <a:ea typeface="Calibri" panose="020F0502020204030204"/>
              <a:cs typeface="Calibri" panose="020F0502020204030204"/>
            </a:endParaRPr>
          </a:p>
          <a:p>
            <a:pPr marL="285750" indent="-285750">
              <a:buFont typeface="Courier New"/>
              <a:buChar char="o"/>
            </a:pPr>
            <a:endParaRPr lang="en-GB">
              <a:latin typeface="Calisto MT"/>
              <a:ea typeface="Calibri" panose="020F0502020204030204"/>
              <a:cs typeface="Calibri" panose="020F0502020204030204"/>
            </a:endParaRPr>
          </a:p>
          <a:p>
            <a:pPr marL="742950" lvl="1" indent="-285750">
              <a:buFont typeface="Wingdings"/>
              <a:buChar char="Ø"/>
            </a:pPr>
            <a:r>
              <a:rPr lang="en-GB">
                <a:latin typeface="Calisto MT"/>
                <a:ea typeface="+mn-lt"/>
                <a:cs typeface="+mn-lt"/>
              </a:rPr>
              <a:t>Enable agentic LLMs to orchestrate multimodal reasoning and clinical decision support.</a:t>
            </a:r>
            <a:endParaRPr lang="en-GB">
              <a:latin typeface="Calisto MT"/>
              <a:ea typeface="Calibri" panose="020F0502020204030204"/>
              <a:cs typeface="Calibri" panose="020F0502020204030204"/>
            </a:endParaRPr>
          </a:p>
          <a:p>
            <a:pPr marL="285750" indent="-285750">
              <a:buFont typeface="Courier New"/>
              <a:buChar char="o"/>
            </a:pPr>
            <a:endParaRPr lang="en-GB">
              <a:latin typeface="Calisto MT"/>
              <a:ea typeface="Calibri" panose="020F0502020204030204"/>
              <a:cs typeface="Calibri" panose="020F0502020204030204"/>
            </a:endParaRPr>
          </a:p>
          <a:p>
            <a:pPr marL="742950" lvl="1" indent="-285750">
              <a:buFont typeface="Wingdings"/>
              <a:buChar char="Ø"/>
            </a:pPr>
            <a:r>
              <a:rPr lang="en-GB">
                <a:latin typeface="Calisto MT"/>
                <a:ea typeface="+mn-lt"/>
                <a:cs typeface="+mn-lt"/>
              </a:rPr>
              <a:t>Design conversational AI for empathetic, accessible, and personalized interactions.</a:t>
            </a:r>
            <a:endParaRPr lang="en-GB">
              <a:latin typeface="Calisto MT"/>
              <a:ea typeface="Calibri" panose="020F0502020204030204"/>
              <a:cs typeface="Calibri" panose="020F0502020204030204"/>
            </a:endParaRPr>
          </a:p>
        </p:txBody>
      </p:sp>
    </p:spTree>
    <p:extLst>
      <p:ext uri="{BB962C8B-B14F-4D97-AF65-F5344CB8AC3E}">
        <p14:creationId xmlns:p14="http://schemas.microsoft.com/office/powerpoint/2010/main" val="390427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D990-B00C-BD42-FCC6-1451FDDA9D9E}"/>
              </a:ext>
            </a:extLst>
          </p:cNvPr>
          <p:cNvSpPr>
            <a:spLocks noGrp="1"/>
          </p:cNvSpPr>
          <p:nvPr>
            <p:ph type="title"/>
          </p:nvPr>
        </p:nvSpPr>
        <p:spPr>
          <a:xfrm>
            <a:off x="137651" y="221227"/>
            <a:ext cx="11107994" cy="436064"/>
          </a:xfrm>
        </p:spPr>
        <p:txBody>
          <a:bodyPr>
            <a:noAutofit/>
          </a:bodyPr>
          <a:lstStyle/>
          <a:p>
            <a:r>
              <a:rPr lang="en-IN" sz="3200" b="1" u="sng">
                <a:latin typeface="Calisto MT" panose="02040603050505030304" pitchFamily="18" charset="0"/>
              </a:rPr>
              <a:t>Literature Review Overview</a:t>
            </a:r>
          </a:p>
        </p:txBody>
      </p:sp>
      <p:sp>
        <p:nvSpPr>
          <p:cNvPr id="3" name="Content Placeholder 2">
            <a:extLst>
              <a:ext uri="{FF2B5EF4-FFF2-40B4-BE49-F238E27FC236}">
                <a16:creationId xmlns:a16="http://schemas.microsoft.com/office/drawing/2014/main" id="{304D3740-3F12-C5AC-A8A3-FEEFBD23BE55}"/>
              </a:ext>
            </a:extLst>
          </p:cNvPr>
          <p:cNvSpPr>
            <a:spLocks noGrp="1"/>
          </p:cNvSpPr>
          <p:nvPr>
            <p:ph idx="1"/>
          </p:nvPr>
        </p:nvSpPr>
        <p:spPr>
          <a:xfrm>
            <a:off x="137651" y="707923"/>
            <a:ext cx="7049729" cy="5560280"/>
          </a:xfrm>
        </p:spPr>
        <p:txBody>
          <a:bodyPr>
            <a:noAutofit/>
          </a:bodyPr>
          <a:lstStyle/>
          <a:p>
            <a:pPr algn="just">
              <a:buNone/>
            </a:pPr>
            <a:r>
              <a:rPr lang="en-IN" sz="1600" b="1">
                <a:latin typeface="Calisto MT" panose="02040603050505030304" pitchFamily="18" charset="0"/>
              </a:rPr>
              <a:t>Classical Statistical &amp; Regression Models</a:t>
            </a:r>
          </a:p>
          <a:p>
            <a:pPr algn="just"/>
            <a:r>
              <a:rPr lang="en-US" sz="1400" err="1">
                <a:latin typeface="Calisto MT" panose="02040603050505030304" pitchFamily="18" charset="0"/>
              </a:rPr>
              <a:t>Magnison</a:t>
            </a:r>
            <a:r>
              <a:rPr lang="en-US" sz="1400">
                <a:latin typeface="Calisto MT" panose="02040603050505030304" pitchFamily="18" charset="0"/>
              </a:rPr>
              <a:t>-Benoit et al. (2025): ORP (Odds Ratio Product) with regression models for age-related sleep architecture.</a:t>
            </a:r>
            <a:endParaRPr lang="en-IN" sz="1400">
              <a:latin typeface="Calisto MT" panose="02040603050505030304" pitchFamily="18" charset="0"/>
            </a:endParaRPr>
          </a:p>
          <a:p>
            <a:pPr algn="just">
              <a:buNone/>
            </a:pPr>
            <a:r>
              <a:rPr lang="en-IN" sz="1600" b="1">
                <a:latin typeface="Calisto MT" panose="02040603050505030304" pitchFamily="18" charset="0"/>
              </a:rPr>
              <a:t>Traditional Machine Learning Approaches</a:t>
            </a:r>
          </a:p>
          <a:p>
            <a:pPr algn="just"/>
            <a:r>
              <a:rPr lang="en-US" sz="1400">
                <a:latin typeface="Calisto MT" panose="02040603050505030304" pitchFamily="18" charset="0"/>
              </a:rPr>
              <a:t>Wallace et al. (2021): Random forests with permutation-based variable importance for mortality prediction.</a:t>
            </a:r>
            <a:r>
              <a:rPr lang="en-IN" sz="1400">
                <a:latin typeface="Calisto MT" panose="02040603050505030304" pitchFamily="18" charset="0"/>
              </a:rPr>
              <a:t>Ramesh &amp; Arachchige (2023): Review of dopamine depletion, genetics, pathology, and therapeutic options.</a:t>
            </a:r>
          </a:p>
          <a:p>
            <a:pPr algn="just">
              <a:buNone/>
            </a:pPr>
            <a:r>
              <a:rPr lang="en-US" sz="1600" b="1">
                <a:latin typeface="Calisto MT" panose="02040603050505030304" pitchFamily="18" charset="0"/>
              </a:rPr>
              <a:t>Deep Learning Architectures for Sleep Signal Representation</a:t>
            </a:r>
          </a:p>
          <a:p>
            <a:pPr algn="just"/>
            <a:r>
              <a:rPr lang="en-US" sz="1400">
                <a:latin typeface="Calisto MT" panose="02040603050505030304" pitchFamily="18" charset="0"/>
              </a:rPr>
              <a:t>Lee et al. (2025): </a:t>
            </a:r>
            <a:r>
              <a:rPr lang="en-US" sz="1400" err="1">
                <a:latin typeface="Calisto MT" panose="02040603050505030304" pitchFamily="18" charset="0"/>
              </a:rPr>
              <a:t>SleepXViT</a:t>
            </a:r>
            <a:r>
              <a:rPr lang="en-US" sz="1400">
                <a:latin typeface="Calisto MT" panose="02040603050505030304" pitchFamily="18" charset="0"/>
              </a:rPr>
              <a:t>, dual Vision Transformer with explainability via attention heatmaps.</a:t>
            </a:r>
          </a:p>
          <a:p>
            <a:pPr algn="just"/>
            <a:r>
              <a:rPr lang="en-IN" sz="1400">
                <a:latin typeface="Calisto MT" panose="02040603050505030304" pitchFamily="18" charset="0"/>
              </a:rPr>
              <a:t>Phan et al. (2022): </a:t>
            </a:r>
            <a:r>
              <a:rPr lang="en-IN" sz="1400" err="1">
                <a:latin typeface="Calisto MT" panose="02040603050505030304" pitchFamily="18" charset="0"/>
              </a:rPr>
              <a:t>SleepTransformer</a:t>
            </a:r>
            <a:r>
              <a:rPr lang="en-IN" sz="1400">
                <a:latin typeface="Calisto MT" panose="02040603050505030304" pitchFamily="18" charset="0"/>
              </a:rPr>
              <a:t>, sequence-to-sequence transformer for uncertainty quantification.</a:t>
            </a:r>
          </a:p>
          <a:p>
            <a:pPr algn="just"/>
            <a:r>
              <a:rPr lang="en-IN" sz="1400">
                <a:latin typeface="Calisto MT" panose="02040603050505030304" pitchFamily="18" charset="0"/>
              </a:rPr>
              <a:t>Dutt et al. (2022): </a:t>
            </a:r>
            <a:r>
              <a:rPr lang="en-IN" sz="1400" err="1">
                <a:latin typeface="Calisto MT" panose="02040603050505030304" pitchFamily="18" charset="0"/>
              </a:rPr>
              <a:t>SleepXAI</a:t>
            </a:r>
            <a:r>
              <a:rPr lang="en-IN" sz="1400">
                <a:latin typeface="Calisto MT" panose="02040603050505030304" pitchFamily="18" charset="0"/>
              </a:rPr>
              <a:t>, CNN-CRF with Grad-CAM for explainable sleep staging.</a:t>
            </a:r>
          </a:p>
          <a:p>
            <a:pPr algn="just"/>
            <a:r>
              <a:rPr lang="en-US" sz="1400">
                <a:latin typeface="Calisto MT" panose="02040603050505030304" pitchFamily="18" charset="0"/>
              </a:rPr>
              <a:t>Thapa et al. (2025): Multimodal foundation model trained on 585K hours of PSG data.</a:t>
            </a:r>
          </a:p>
          <a:p>
            <a:pPr marL="0" indent="0" algn="just">
              <a:buNone/>
            </a:pPr>
            <a:r>
              <a:rPr lang="en-IN" sz="1600" b="1">
                <a:latin typeface="Calisto MT" panose="02040603050505030304" pitchFamily="18" charset="0"/>
              </a:rPr>
              <a:t>Clinical Decision Support &amp; Multimodal Integration</a:t>
            </a:r>
          </a:p>
          <a:p>
            <a:pPr algn="just"/>
            <a:r>
              <a:rPr lang="en-US" sz="1400">
                <a:latin typeface="Calisto MT" panose="02040603050505030304" pitchFamily="18" charset="0"/>
              </a:rPr>
              <a:t>Hwang et al. (2022): CNN-based CDSS with user-centered AI explanations, validated by technicians.</a:t>
            </a:r>
          </a:p>
          <a:p>
            <a:pPr algn="just"/>
            <a:r>
              <a:rPr lang="en-US" sz="1400">
                <a:latin typeface="Calisto MT" panose="02040603050505030304" pitchFamily="18" charset="0"/>
              </a:rPr>
              <a:t>de Chazal et al. (2020): </a:t>
            </a:r>
            <a:r>
              <a:rPr lang="en-US" sz="1400" err="1">
                <a:latin typeface="Calisto MT" panose="02040603050505030304" pitchFamily="18" charset="0"/>
              </a:rPr>
              <a:t>Multisensor</a:t>
            </a:r>
            <a:r>
              <a:rPr lang="en-US" sz="1400">
                <a:latin typeface="Calisto MT" panose="02040603050505030304" pitchFamily="18" charset="0"/>
              </a:rPr>
              <a:t> approaches (EEG, HRV, oximetry) for OSA phenotyping.</a:t>
            </a:r>
          </a:p>
        </p:txBody>
      </p:sp>
    </p:spTree>
    <p:extLst>
      <p:ext uri="{BB962C8B-B14F-4D97-AF65-F5344CB8AC3E}">
        <p14:creationId xmlns:p14="http://schemas.microsoft.com/office/powerpoint/2010/main" val="386694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D990-B00C-BD42-FCC6-1451FDDA9D9E}"/>
              </a:ext>
            </a:extLst>
          </p:cNvPr>
          <p:cNvSpPr>
            <a:spLocks noGrp="1"/>
          </p:cNvSpPr>
          <p:nvPr>
            <p:ph type="title"/>
          </p:nvPr>
        </p:nvSpPr>
        <p:spPr>
          <a:xfrm>
            <a:off x="2281411" y="278068"/>
            <a:ext cx="6760988" cy="436064"/>
          </a:xfrm>
        </p:spPr>
        <p:txBody>
          <a:bodyPr>
            <a:noAutofit/>
          </a:bodyPr>
          <a:lstStyle/>
          <a:p>
            <a:r>
              <a:rPr lang="en-IN" sz="3200" b="1" u="sng">
                <a:latin typeface="Calisto MT" panose="02040603050505030304" pitchFamily="18" charset="0"/>
              </a:rPr>
              <a:t>Key Insights from Literature Review</a:t>
            </a:r>
          </a:p>
        </p:txBody>
      </p:sp>
      <p:sp>
        <p:nvSpPr>
          <p:cNvPr id="3" name="Content Placeholder 2">
            <a:extLst>
              <a:ext uri="{FF2B5EF4-FFF2-40B4-BE49-F238E27FC236}">
                <a16:creationId xmlns:a16="http://schemas.microsoft.com/office/drawing/2014/main" id="{304D3740-3F12-C5AC-A8A3-FEEFBD23BE55}"/>
              </a:ext>
            </a:extLst>
          </p:cNvPr>
          <p:cNvSpPr>
            <a:spLocks noGrp="1"/>
          </p:cNvSpPr>
          <p:nvPr>
            <p:ph idx="1"/>
          </p:nvPr>
        </p:nvSpPr>
        <p:spPr>
          <a:xfrm>
            <a:off x="467361" y="1213255"/>
            <a:ext cx="11475228" cy="1164185"/>
          </a:xfrm>
        </p:spPr>
        <p:txBody>
          <a:bodyPr vert="horz" lIns="91440" tIns="45720" rIns="91440" bIns="45720" rtlCol="0" anchor="t">
            <a:noAutofit/>
          </a:bodyPr>
          <a:lstStyle/>
          <a:p>
            <a:pPr algn="just">
              <a:buNone/>
            </a:pPr>
            <a:r>
              <a:rPr lang="en-US" sz="1600" b="1">
                <a:latin typeface="Calisto MT"/>
              </a:rPr>
              <a:t>Shift Toward Explainable AI for Clinical Impact</a:t>
            </a:r>
            <a:endParaRPr lang="en-US" sz="1600" b="1">
              <a:latin typeface="Calisto MT" panose="02040603050505030304" pitchFamily="18" charset="0"/>
            </a:endParaRPr>
          </a:p>
          <a:p>
            <a:pPr algn="just"/>
            <a:r>
              <a:rPr lang="en-US" sz="1400">
                <a:latin typeface="Calisto MT"/>
              </a:rPr>
              <a:t>Vision Transformers (e.g., </a:t>
            </a:r>
            <a:r>
              <a:rPr lang="en-US" sz="1400" err="1">
                <a:latin typeface="Calisto MT"/>
              </a:rPr>
              <a:t>SleepXViT</a:t>
            </a:r>
            <a:r>
              <a:rPr lang="en-US" sz="1400">
                <a:latin typeface="Calisto MT"/>
              </a:rPr>
              <a:t> [2]) and attention mechanisms are now widely used to make sleep staging more interpretable for clinicians, improving trust and diagnostic performance.</a:t>
            </a:r>
          </a:p>
          <a:p>
            <a:pPr algn="just"/>
            <a:r>
              <a:rPr lang="en-US" sz="1400">
                <a:latin typeface="Calisto MT"/>
              </a:rPr>
              <a:t>Explainable clinical decision support systems boost technician staging accuracy, especially among novices, by providing pattern-based explanations and uncertainty estimates</a:t>
            </a:r>
          </a:p>
        </p:txBody>
      </p:sp>
      <p:sp>
        <p:nvSpPr>
          <p:cNvPr id="4" name="Content Placeholder 2">
            <a:extLst>
              <a:ext uri="{FF2B5EF4-FFF2-40B4-BE49-F238E27FC236}">
                <a16:creationId xmlns:a16="http://schemas.microsoft.com/office/drawing/2014/main" id="{BEB3C4A4-3BBF-0709-1C1B-4DCF4478ED2B}"/>
              </a:ext>
            </a:extLst>
          </p:cNvPr>
          <p:cNvSpPr txBox="1">
            <a:spLocks/>
          </p:cNvSpPr>
          <p:nvPr/>
        </p:nvSpPr>
        <p:spPr>
          <a:xfrm>
            <a:off x="467360" y="2734282"/>
            <a:ext cx="11475229"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Integration of Multimodal Data</a:t>
            </a:r>
          </a:p>
          <a:p>
            <a:pPr algn="just"/>
            <a:r>
              <a:rPr lang="en-US" sz="1400" dirty="0">
                <a:latin typeface="Calisto MT" panose="02040603050505030304" pitchFamily="18" charset="0"/>
              </a:rPr>
              <a:t>Combining EEG, EOG, EMG, clinical, and demographic data improves robustness.</a:t>
            </a:r>
          </a:p>
          <a:p>
            <a:pPr algn="just"/>
            <a:r>
              <a:rPr lang="en-US" sz="1400" dirty="0">
                <a:latin typeface="Calisto MT" panose="02040603050505030304" pitchFamily="18" charset="0"/>
              </a:rPr>
              <a:t>Sensor fusion challenges remain for interpretation and consistency.</a:t>
            </a:r>
          </a:p>
          <a:p>
            <a:pPr algn="just"/>
            <a:endParaRPr lang="en-US" sz="1400" dirty="0">
              <a:latin typeface="Calisto MT" panose="02040603050505030304" pitchFamily="18" charset="0"/>
            </a:endParaRPr>
          </a:p>
        </p:txBody>
      </p:sp>
      <p:sp>
        <p:nvSpPr>
          <p:cNvPr id="5" name="Content Placeholder 2">
            <a:extLst>
              <a:ext uri="{FF2B5EF4-FFF2-40B4-BE49-F238E27FC236}">
                <a16:creationId xmlns:a16="http://schemas.microsoft.com/office/drawing/2014/main" id="{081F7979-DFC3-7FEA-BF73-6D9A35C7252C}"/>
              </a:ext>
            </a:extLst>
          </p:cNvPr>
          <p:cNvSpPr txBox="1">
            <a:spLocks/>
          </p:cNvSpPr>
          <p:nvPr/>
        </p:nvSpPr>
        <p:spPr>
          <a:xfrm>
            <a:off x="467360" y="3898468"/>
            <a:ext cx="11399521" cy="1164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Explainability: Clinical Impact &amp; Limits</a:t>
            </a:r>
          </a:p>
          <a:p>
            <a:pPr algn="just"/>
            <a:r>
              <a:rPr lang="en-US" sz="1400" dirty="0">
                <a:latin typeface="Calisto MT" panose="02040603050505030304" pitchFamily="18" charset="0"/>
              </a:rPr>
              <a:t>Heatmaps and relevance propagation guide clinicians but lack standardized evaluation.</a:t>
            </a:r>
          </a:p>
          <a:p>
            <a:pPr algn="just"/>
            <a:r>
              <a:rPr lang="en-US" sz="1400" dirty="0">
                <a:latin typeface="Calisto MT" panose="02040603050505030304" pitchFamily="18" charset="0"/>
              </a:rPr>
              <a:t>Explanations save time in ambiguous cases, but risk of over-reliance persists.</a:t>
            </a:r>
          </a:p>
        </p:txBody>
      </p:sp>
      <p:sp>
        <p:nvSpPr>
          <p:cNvPr id="14" name="Content Placeholder 2">
            <a:extLst>
              <a:ext uri="{FF2B5EF4-FFF2-40B4-BE49-F238E27FC236}">
                <a16:creationId xmlns:a16="http://schemas.microsoft.com/office/drawing/2014/main" id="{9C947967-8536-D06C-8F82-02D742368BCA}"/>
              </a:ext>
            </a:extLst>
          </p:cNvPr>
          <p:cNvSpPr txBox="1">
            <a:spLocks/>
          </p:cNvSpPr>
          <p:nvPr/>
        </p:nvSpPr>
        <p:spPr>
          <a:xfrm>
            <a:off x="467359" y="5062654"/>
            <a:ext cx="11399521" cy="1164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Personalization &amp; Gaps</a:t>
            </a:r>
          </a:p>
          <a:p>
            <a:pPr algn="just"/>
            <a:r>
              <a:rPr lang="en-US" sz="1400" dirty="0">
                <a:latin typeface="Calisto MT" panose="02040603050505030304" pitchFamily="18" charset="0"/>
              </a:rPr>
              <a:t>Patient-specific models (transfer/continual learning, phenotyping) enable tailored care.</a:t>
            </a:r>
          </a:p>
          <a:p>
            <a:pPr algn="just"/>
            <a:r>
              <a:rPr lang="en-US" sz="1400" dirty="0">
                <a:latin typeface="Calisto MT" panose="02040603050505030304" pitchFamily="18" charset="0"/>
              </a:rPr>
              <a:t>Large, diverse datasets are essential for generalizable personalization.</a:t>
            </a:r>
          </a:p>
        </p:txBody>
      </p:sp>
    </p:spTree>
    <p:extLst>
      <p:ext uri="{BB962C8B-B14F-4D97-AF65-F5344CB8AC3E}">
        <p14:creationId xmlns:p14="http://schemas.microsoft.com/office/powerpoint/2010/main" val="73474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95D3-DC36-63D7-9D98-87FC746040D0}"/>
              </a:ext>
            </a:extLst>
          </p:cNvPr>
          <p:cNvSpPr>
            <a:spLocks noGrp="1"/>
          </p:cNvSpPr>
          <p:nvPr>
            <p:ph type="title"/>
          </p:nvPr>
        </p:nvSpPr>
        <p:spPr>
          <a:xfrm>
            <a:off x="376084" y="313190"/>
            <a:ext cx="10515600" cy="436064"/>
          </a:xfrm>
        </p:spPr>
        <p:txBody>
          <a:bodyPr>
            <a:noAutofit/>
          </a:bodyPr>
          <a:lstStyle/>
          <a:p>
            <a:r>
              <a:rPr lang="en-IN" sz="3600" b="1" u="sng">
                <a:latin typeface="Calisto MT" panose="02040603050505030304" pitchFamily="18" charset="0"/>
              </a:rPr>
              <a:t>Research Gaps</a:t>
            </a:r>
          </a:p>
        </p:txBody>
      </p:sp>
      <p:sp>
        <p:nvSpPr>
          <p:cNvPr id="4" name="TextBox 3">
            <a:extLst>
              <a:ext uri="{FF2B5EF4-FFF2-40B4-BE49-F238E27FC236}">
                <a16:creationId xmlns:a16="http://schemas.microsoft.com/office/drawing/2014/main" id="{DDCC1A4D-4564-2BC4-A694-A4893063F9B8}"/>
              </a:ext>
            </a:extLst>
          </p:cNvPr>
          <p:cNvSpPr txBox="1"/>
          <p:nvPr/>
        </p:nvSpPr>
        <p:spPr>
          <a:xfrm>
            <a:off x="376084" y="1713249"/>
            <a:ext cx="7863676" cy="3139321"/>
          </a:xfrm>
          <a:prstGeom prst="rect">
            <a:avLst/>
          </a:prstGeom>
          <a:noFill/>
        </p:spPr>
        <p:txBody>
          <a:bodyPr wrap="square" lIns="91440" tIns="45720" rIns="91440" bIns="45720" rtlCol="0" anchor="t">
            <a:spAutoFit/>
          </a:bodyPr>
          <a:lstStyle/>
          <a:p>
            <a:pPr marL="342900" indent="-342900">
              <a:buAutoNum type="arabicPeriod"/>
            </a:pPr>
            <a:r>
              <a:rPr lang="en-US">
                <a:latin typeface="Calisto MT"/>
                <a:ea typeface="+mn-lt"/>
                <a:cs typeface="+mn-lt"/>
              </a:rPr>
              <a:t>Existing studies rarely unify PSG signals with clinical, demographic, and lifestyle data for cardiovascular risk prediction.</a:t>
            </a:r>
            <a:endParaRPr lang="en-US">
              <a:latin typeface="Calisto MT"/>
            </a:endParaRPr>
          </a:p>
          <a:p>
            <a:pPr marL="342900" indent="-342900">
              <a:buAutoNum type="arabicPeriod"/>
            </a:pPr>
            <a:endParaRPr lang="en-US">
              <a:latin typeface="Calisto MT"/>
              <a:ea typeface="Calibri" panose="020F0502020204030204"/>
              <a:cs typeface="Calibri" panose="020F0502020204030204"/>
            </a:endParaRPr>
          </a:p>
          <a:p>
            <a:pPr marL="342900" indent="-342900">
              <a:buAutoNum type="arabicPeriod"/>
            </a:pPr>
            <a:r>
              <a:rPr lang="en-US">
                <a:latin typeface="Calisto MT"/>
                <a:ea typeface="+mn-lt"/>
                <a:cs typeface="+mn-lt"/>
              </a:rPr>
              <a:t>Current models lack personalization and fail to adapt to individual variations and long-term health trajectories in elderly populations.</a:t>
            </a:r>
            <a:endParaRPr lang="en-US">
              <a:latin typeface="Calisto MT"/>
              <a:ea typeface="Calibri" panose="020F0502020204030204"/>
              <a:cs typeface="Calibri" panose="020F0502020204030204"/>
            </a:endParaRPr>
          </a:p>
          <a:p>
            <a:pPr marL="342900" indent="-342900">
              <a:buAutoNum type="arabicPeriod"/>
            </a:pPr>
            <a:endParaRPr lang="en-US">
              <a:latin typeface="Calisto MT"/>
              <a:ea typeface="Calibri" panose="020F0502020204030204"/>
              <a:cs typeface="Calibri" panose="020F0502020204030204"/>
            </a:endParaRPr>
          </a:p>
          <a:p>
            <a:pPr marL="342900" indent="-342900">
              <a:buAutoNum type="arabicPeriod"/>
            </a:pPr>
            <a:r>
              <a:rPr lang="en-US">
                <a:latin typeface="Calisto MT"/>
                <a:ea typeface="Calibri" panose="020F0502020204030204"/>
                <a:cs typeface="Calibri" panose="020F0502020204030204"/>
              </a:rPr>
              <a:t>Most</a:t>
            </a:r>
            <a:r>
              <a:rPr lang="en-US">
                <a:latin typeface="Calisto MT"/>
                <a:ea typeface="+mn-lt"/>
                <a:cs typeface="+mn-lt"/>
              </a:rPr>
              <a:t> AI approaches act as black boxes, offering limited interpretability for clinicians and accessibility for elderly users.</a:t>
            </a:r>
          </a:p>
          <a:p>
            <a:pPr marL="342900" indent="-342900">
              <a:buAutoNum type="arabicPeriod"/>
            </a:pPr>
            <a:endParaRPr lang="en-US">
              <a:latin typeface="Calisto MT"/>
              <a:ea typeface="Calibri" panose="020F0502020204030204"/>
              <a:cs typeface="Calibri" panose="020F0502020204030204"/>
            </a:endParaRPr>
          </a:p>
          <a:p>
            <a:pPr marL="342900" indent="-342900">
              <a:buAutoNum type="arabicPeriod"/>
            </a:pPr>
            <a:r>
              <a:rPr lang="en-US">
                <a:latin typeface="Calisto MT"/>
                <a:ea typeface="+mn-lt"/>
                <a:cs typeface="+mn-lt"/>
              </a:rPr>
              <a:t>Agentic systems for multimodal reasoning and clinical decision support in elderly care is underexplored.</a:t>
            </a:r>
          </a:p>
        </p:txBody>
      </p:sp>
      <p:pic>
        <p:nvPicPr>
          <p:cNvPr id="7" name="Picture 6">
            <a:extLst>
              <a:ext uri="{FF2B5EF4-FFF2-40B4-BE49-F238E27FC236}">
                <a16:creationId xmlns:a16="http://schemas.microsoft.com/office/drawing/2014/main" id="{8B1B1DD5-9EA7-DFAB-3A77-024EB90006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72866" y="2208618"/>
            <a:ext cx="3292004" cy="2194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09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934E-5D53-EA80-1FB4-F618D8B204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DB3451-90DF-0111-C5C2-CFE648AE163C}"/>
              </a:ext>
            </a:extLst>
          </p:cNvPr>
          <p:cNvSpPr txBox="1">
            <a:spLocks/>
          </p:cNvSpPr>
          <p:nvPr/>
        </p:nvSpPr>
        <p:spPr>
          <a:xfrm>
            <a:off x="2792006" y="327152"/>
            <a:ext cx="8099842"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System Architecture </a:t>
            </a:r>
            <a:r>
              <a:rPr lang="en-IN" sz="2800" b="1" dirty="0">
                <a:latin typeface="Calisto MT" panose="02040603050505030304" pitchFamily="18" charset="0"/>
                <a:cs typeface="Arial" panose="020B0604020202020204" pitchFamily="34" charset="0"/>
              </a:rPr>
              <a:t>(Methodology)</a:t>
            </a:r>
            <a:endParaRPr lang="en-IN" sz="3600" dirty="0">
              <a:latin typeface="Calisto MT" panose="02040603050505030304" pitchFamily="18" charset="0"/>
            </a:endParaRPr>
          </a:p>
        </p:txBody>
      </p:sp>
      <p:pic>
        <p:nvPicPr>
          <p:cNvPr id="7" name="Picture 6">
            <a:extLst>
              <a:ext uri="{FF2B5EF4-FFF2-40B4-BE49-F238E27FC236}">
                <a16:creationId xmlns:a16="http://schemas.microsoft.com/office/drawing/2014/main" id="{94573E82-A68D-ACF2-B387-CDBB2C493B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5600" y="752552"/>
            <a:ext cx="11318240" cy="6105448"/>
          </a:xfrm>
          <a:prstGeom prst="rect">
            <a:avLst/>
          </a:prstGeom>
        </p:spPr>
      </p:pic>
    </p:spTree>
    <p:extLst>
      <p:ext uri="{BB962C8B-B14F-4D97-AF65-F5344CB8AC3E}">
        <p14:creationId xmlns:p14="http://schemas.microsoft.com/office/powerpoint/2010/main" val="1863371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7F5EF4B6904342953BC1AFF044CAAC" ma:contentTypeVersion="9" ma:contentTypeDescription="Create a new document." ma:contentTypeScope="" ma:versionID="07c9f968a78aedd89e8ea5ea33a3104d">
  <xsd:schema xmlns:xsd="http://www.w3.org/2001/XMLSchema" xmlns:xs="http://www.w3.org/2001/XMLSchema" xmlns:p="http://schemas.microsoft.com/office/2006/metadata/properties" xmlns:ns3="7d5ae8ff-932d-4e61-95f8-85c4b5759f8f" targetNamespace="http://schemas.microsoft.com/office/2006/metadata/properties" ma:root="true" ma:fieldsID="b5e6539040082f6e8dea372800bc54ae" ns3:_="">
    <xsd:import namespace="7d5ae8ff-932d-4e61-95f8-85c4b5759f8f"/>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GenerationTime" minOccurs="0"/>
                <xsd:element ref="ns3:MediaServiceEventHashCode"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ae8ff-932d-4e61-95f8-85c4b5759f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7d5ae8ff-932d-4e61-95f8-85c4b5759f8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4E73C7-F543-4D6D-B386-9819BA2CF3D9}">
  <ds:schemaRefs>
    <ds:schemaRef ds:uri="7d5ae8ff-932d-4e61-95f8-85c4b5759f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542E4E-9547-483B-956E-297356AE37E0}">
  <ds:schemaRefs>
    <ds:schemaRef ds:uri="http://purl.org/dc/elements/1.1/"/>
    <ds:schemaRef ds:uri="http://schemas.microsoft.com/office/2006/documentManagement/types"/>
    <ds:schemaRef ds:uri="7d5ae8ff-932d-4e61-95f8-85c4b5759f8f"/>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D74F0BE-C054-4619-918F-284C024275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2329</Words>
  <Application>Microsoft Office PowerPoint</Application>
  <PresentationFormat>Widescreen</PresentationFormat>
  <Paragraphs>161</Paragraphs>
  <Slides>20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Calisto MT</vt:lpstr>
      <vt:lpstr>Cambria</vt:lpstr>
      <vt:lpstr>Courier New</vt:lpstr>
      <vt:lpstr>Times New Roman</vt:lpstr>
      <vt:lpstr>Wingdings</vt:lpstr>
      <vt:lpstr>Office Theme</vt:lpstr>
      <vt:lpstr>PowerPoint Presentation</vt:lpstr>
      <vt:lpstr>Project Title: Explainable, User-Centric Clinical AI Platform for Personalized and Actionable Elderly Care.</vt:lpstr>
      <vt:lpstr>Introduction </vt:lpstr>
      <vt:lpstr>Motivation</vt:lpstr>
      <vt:lpstr>Problem Statement</vt:lpstr>
      <vt:lpstr>Literature Review Overview</vt:lpstr>
      <vt:lpstr>Key Insights from Literature Review</vt:lpstr>
      <vt:lpstr>Research Gaps</vt:lpstr>
      <vt:lpstr>PowerPoint Presentation</vt:lpstr>
      <vt:lpstr>Methodology – Phase 1 (Part A : Modules)</vt:lpstr>
      <vt:lpstr>Methodology – Phase 1 (Part A : Modules)</vt:lpstr>
      <vt:lpstr>PowerPoint Presentation</vt:lpstr>
      <vt:lpstr>PowerPoint Presentation</vt:lpstr>
      <vt:lpstr>Use Case Diagram</vt:lpstr>
      <vt:lpstr>Novelty of the Proposed Work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dc:creator>
  <cp:lastModifiedBy>R S HARISH KUMAR-[AM.EN.U4AIE22042]</cp:lastModifiedBy>
  <cp:revision>2</cp:revision>
  <dcterms:created xsi:type="dcterms:W3CDTF">2020-09-22T05:47:20Z</dcterms:created>
  <dcterms:modified xsi:type="dcterms:W3CDTF">2025-09-19T10:07:10Z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0x010100E77F5EF4B6904342953BC1AFF044CAAC</vt:lpwstr>
  </property>
</Properties>
</file>